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5"/>
  </p:notesMasterIdLst>
  <p:sldIdLst>
    <p:sldId id="256" r:id="rId2"/>
    <p:sldId id="268" r:id="rId3"/>
    <p:sldId id="269" r:id="rId4"/>
    <p:sldId id="270" r:id="rId5"/>
    <p:sldId id="271" r:id="rId6"/>
    <p:sldId id="274" r:id="rId7"/>
    <p:sldId id="275" r:id="rId8"/>
    <p:sldId id="276" r:id="rId9"/>
    <p:sldId id="285" r:id="rId10"/>
    <p:sldId id="272" r:id="rId11"/>
    <p:sldId id="258" r:id="rId12"/>
    <p:sldId id="281" r:id="rId13"/>
    <p:sldId id="279" r:id="rId14"/>
    <p:sldId id="282" r:id="rId15"/>
    <p:sldId id="280" r:id="rId16"/>
    <p:sldId id="273" r:id="rId17"/>
    <p:sldId id="278" r:id="rId18"/>
    <p:sldId id="262" r:id="rId19"/>
    <p:sldId id="283" r:id="rId20"/>
    <p:sldId id="284" r:id="rId21"/>
    <p:sldId id="263" r:id="rId22"/>
    <p:sldId id="286" r:id="rId23"/>
    <p:sldId id="28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2" autoAdjust="0"/>
    <p:restoredTop sz="80649" autoAdjust="0"/>
  </p:normalViewPr>
  <p:slideViewPr>
    <p:cSldViewPr snapToGrid="0">
      <p:cViewPr varScale="1">
        <p:scale>
          <a:sx n="96" d="100"/>
          <a:sy n="96" d="100"/>
        </p:scale>
        <p:origin x="228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4D6686-ED58-4A87-ADA9-B6BE146C74ED}" type="datetimeFigureOut">
              <a:rPr lang="en-US" smtClean="0"/>
              <a:t>12/17/2020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DD3C23-51D1-4E69-9DB6-E1A429709C3F}" type="slidenum">
              <a:rPr lang="en-US" smtClean="0"/>
              <a:t>‹#›</a:t>
            </a:fld>
            <a:endParaRPr lang="en-US"/>
          </a:p>
        </p:txBody>
      </p:sp>
    </p:spTree>
    <p:extLst>
      <p:ext uri="{BB962C8B-B14F-4D97-AF65-F5344CB8AC3E}">
        <p14:creationId xmlns:p14="http://schemas.microsoft.com/office/powerpoint/2010/main" val="3976559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back! In this series we will look at the basics of disadvantages.</a:t>
            </a:r>
          </a:p>
        </p:txBody>
      </p:sp>
      <p:sp>
        <p:nvSpPr>
          <p:cNvPr id="4" name="Slide Number Placeholder 3"/>
          <p:cNvSpPr>
            <a:spLocks noGrp="1"/>
          </p:cNvSpPr>
          <p:nvPr>
            <p:ph type="sldNum" sz="quarter" idx="5"/>
          </p:nvPr>
        </p:nvSpPr>
        <p:spPr/>
        <p:txBody>
          <a:bodyPr/>
          <a:lstStyle/>
          <a:p>
            <a:fld id="{A5DD3C23-51D1-4E69-9DB6-E1A429709C3F}" type="slidenum">
              <a:rPr lang="en-US" smtClean="0"/>
              <a:t>1</a:t>
            </a:fld>
            <a:endParaRPr lang="en-US"/>
          </a:p>
        </p:txBody>
      </p:sp>
    </p:spTree>
    <p:extLst>
      <p:ext uri="{BB962C8B-B14F-4D97-AF65-F5344CB8AC3E}">
        <p14:creationId xmlns:p14="http://schemas.microsoft.com/office/powerpoint/2010/main" val="32725859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look at disadvantages from the perspective of the negative.</a:t>
            </a:r>
          </a:p>
        </p:txBody>
      </p:sp>
      <p:sp>
        <p:nvSpPr>
          <p:cNvPr id="4" name="Slide Number Placeholder 3"/>
          <p:cNvSpPr>
            <a:spLocks noGrp="1"/>
          </p:cNvSpPr>
          <p:nvPr>
            <p:ph type="sldNum" sz="quarter" idx="5"/>
          </p:nvPr>
        </p:nvSpPr>
        <p:spPr/>
        <p:txBody>
          <a:bodyPr/>
          <a:lstStyle/>
          <a:p>
            <a:fld id="{A5DD3C23-51D1-4E69-9DB6-E1A429709C3F}" type="slidenum">
              <a:rPr lang="en-US" smtClean="0"/>
              <a:t>10</a:t>
            </a:fld>
            <a:endParaRPr lang="en-US"/>
          </a:p>
        </p:txBody>
      </p:sp>
    </p:spTree>
    <p:extLst>
      <p:ext uri="{BB962C8B-B14F-4D97-AF65-F5344CB8AC3E}">
        <p14:creationId xmlns:p14="http://schemas.microsoft.com/office/powerpoint/2010/main" val="31131513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main reasons why DAs are so common is because they are one of the shortest routes to proving that the plan is a bad idea, which is the ultimate goal of the negative.</a:t>
            </a:r>
            <a:br>
              <a:rPr lang="en-US" dirty="0"/>
            </a:br>
            <a:br>
              <a:rPr lang="en-US" dirty="0"/>
            </a:br>
            <a:r>
              <a:rPr lang="en-US" dirty="0"/>
              <a:t>This is distinct from demonstrating that the plan is </a:t>
            </a:r>
            <a:r>
              <a:rPr lang="en-US" i="1" dirty="0"/>
              <a:t>not a good idea</a:t>
            </a:r>
            <a:r>
              <a:rPr lang="en-US" i="0" dirty="0"/>
              <a:t>. The negative could have many reasons why the plan does not accomplish as much as the affirmative’s advantages claim, or that the impacts to the affirmative are exaggerated. However, these alone are unlikely to a reason to vote negative.</a:t>
            </a:r>
            <a:br>
              <a:rPr lang="en-US" i="0" dirty="0"/>
            </a:br>
            <a:br>
              <a:rPr lang="en-US" i="0" dirty="0"/>
            </a:br>
            <a:r>
              <a:rPr lang="en-US" i="0" dirty="0"/>
              <a:t>Instead, the neg needs to prove the plan is, </a:t>
            </a:r>
            <a:r>
              <a:rPr lang="en-US" i="1" dirty="0"/>
              <a:t>on balance</a:t>
            </a:r>
            <a:r>
              <a:rPr lang="en-US" i="0" dirty="0"/>
              <a:t>, a bad idea. This involves the neg also proving there is a meaningful </a:t>
            </a:r>
            <a:r>
              <a:rPr lang="en-US" i="1" u="none" dirty="0"/>
              <a:t>cost</a:t>
            </a:r>
            <a:r>
              <a:rPr lang="en-US" i="0" u="none" dirty="0"/>
              <a:t> or </a:t>
            </a:r>
            <a:r>
              <a:rPr lang="en-US" i="1" u="none" dirty="0"/>
              <a:t>negative consequence</a:t>
            </a:r>
            <a:r>
              <a:rPr lang="en-US" i="0" u="none" dirty="0"/>
              <a:t> to the plan. In other words, the neg wants to prove that the disadvantage </a:t>
            </a:r>
            <a:r>
              <a:rPr lang="en-US" i="1" u="none" dirty="0"/>
              <a:t>outweighs</a:t>
            </a:r>
            <a:r>
              <a:rPr lang="en-US" i="0" u="none" dirty="0"/>
              <a:t> the affirmative.</a:t>
            </a:r>
            <a:endParaRPr lang="en-US" dirty="0"/>
          </a:p>
        </p:txBody>
      </p:sp>
      <p:sp>
        <p:nvSpPr>
          <p:cNvPr id="4" name="Slide Number Placeholder 3"/>
          <p:cNvSpPr>
            <a:spLocks noGrp="1"/>
          </p:cNvSpPr>
          <p:nvPr>
            <p:ph type="sldNum" sz="quarter" idx="5"/>
          </p:nvPr>
        </p:nvSpPr>
        <p:spPr/>
        <p:txBody>
          <a:bodyPr/>
          <a:lstStyle/>
          <a:p>
            <a:fld id="{A5DD3C23-51D1-4E69-9DB6-E1A429709C3F}" type="slidenum">
              <a:rPr lang="en-US" smtClean="0"/>
              <a:t>11</a:t>
            </a:fld>
            <a:endParaRPr lang="en-US"/>
          </a:p>
        </p:txBody>
      </p:sp>
    </p:spTree>
    <p:extLst>
      <p:ext uri="{BB962C8B-B14F-4D97-AF65-F5344CB8AC3E}">
        <p14:creationId xmlns:p14="http://schemas.microsoft.com/office/powerpoint/2010/main" val="292884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neg generally introduces their disadvantages in the 1NC. In order for the DA to be an option for their final rebuttal, the neg will need to extend their DA during the neg block. This means that either the 2NC OR the 1NR must extend the DA with a summary of the complete argument. Both speeches do not need to cover the same DA.</a:t>
            </a:r>
          </a:p>
          <a:p>
            <a:endParaRPr lang="en-US" dirty="0"/>
          </a:p>
          <a:p>
            <a:r>
              <a:rPr lang="en-US" dirty="0"/>
              <a:t>Whoever takes the DA in the block must respond to every 2AC argument against their disadvantage. After all, a dropped argument is a true argument. Because the neg has a time advantage in the block with their back-to-back speeches, the neg should have time to provide multiple responses to each 2AC answer. If the 2AC read one piece of evidence against the uniqueness of the DA, the 2NC may have two, three, or more responses.</a:t>
            </a:r>
            <a:br>
              <a:rPr lang="en-US" dirty="0"/>
            </a:br>
            <a:br>
              <a:rPr lang="en-US" dirty="0"/>
            </a:br>
            <a:r>
              <a:rPr lang="en-US" dirty="0"/>
              <a:t>In addition to responding to the 2AC, the neg may want to add-on to the DA in the block. There are two basic ways to do this.</a:t>
            </a:r>
            <a:br>
              <a:rPr lang="en-US" dirty="0"/>
            </a:br>
            <a:br>
              <a:rPr lang="en-US" dirty="0"/>
            </a:br>
            <a:r>
              <a:rPr lang="en-US" dirty="0"/>
              <a:t>First, the neg may read new impacts to the DA. For the Credibility DA, the 1NC impact scenario was about the NPT. The block may read additional impacts to the loss of US credibility. Perhaps the loss of US credibility causes the collapse of other alliances, or the effectiveness of the UN. Each of these additional scenarios would have an impact that is distinct from nuclear proliferation. Reading additional impacts is useful because it can make it easier to argue the DA </a:t>
            </a:r>
            <a:r>
              <a:rPr lang="en-US" i="1" dirty="0"/>
              <a:t>outweighs</a:t>
            </a:r>
            <a:r>
              <a:rPr lang="en-US" i="0" dirty="0"/>
              <a:t> the </a:t>
            </a:r>
            <a:r>
              <a:rPr lang="en-US" i="0" dirty="0" err="1"/>
              <a:t>aff</a:t>
            </a:r>
            <a:r>
              <a:rPr lang="en-US" i="0" dirty="0"/>
              <a:t>.</a:t>
            </a:r>
            <a:br>
              <a:rPr lang="en-US" dirty="0"/>
            </a:br>
            <a:br>
              <a:rPr lang="en-US" dirty="0"/>
            </a:br>
            <a:r>
              <a:rPr lang="en-US" dirty="0"/>
              <a:t>Second, the neg may read additional link arguments. For the Credibility DA, there may be a number of </a:t>
            </a:r>
            <a:r>
              <a:rPr lang="en-US" i="1" dirty="0"/>
              <a:t>different</a:t>
            </a:r>
            <a:r>
              <a:rPr lang="en-US" i="0" dirty="0"/>
              <a:t> reasons the plan undermines US credibility. The 1NC argument will likely be about the functional importance of NATO. The negative may have additional arguments about how NATO is linked to other security commitments, how the symbolic importance of NATO implicates other alliances, or arguments that 2021 would be a uniquely damaging time to change US commitments under a new administration.</a:t>
            </a:r>
            <a:endParaRPr lang="en-US" dirty="0"/>
          </a:p>
        </p:txBody>
      </p:sp>
      <p:sp>
        <p:nvSpPr>
          <p:cNvPr id="4" name="Slide Number Placeholder 3"/>
          <p:cNvSpPr>
            <a:spLocks noGrp="1"/>
          </p:cNvSpPr>
          <p:nvPr>
            <p:ph type="sldNum" sz="quarter" idx="5"/>
          </p:nvPr>
        </p:nvSpPr>
        <p:spPr/>
        <p:txBody>
          <a:bodyPr/>
          <a:lstStyle/>
          <a:p>
            <a:fld id="{A5DD3C23-51D1-4E69-9DB6-E1A429709C3F}" type="slidenum">
              <a:rPr lang="en-US" smtClean="0"/>
              <a:t>12</a:t>
            </a:fld>
            <a:endParaRPr lang="en-US"/>
          </a:p>
        </p:txBody>
      </p:sp>
    </p:spTree>
    <p:extLst>
      <p:ext uri="{BB962C8B-B14F-4D97-AF65-F5344CB8AC3E}">
        <p14:creationId xmlns:p14="http://schemas.microsoft.com/office/powerpoint/2010/main" val="3512751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significant part of debating a DA is </a:t>
            </a:r>
            <a:r>
              <a:rPr lang="en-US" b="1" dirty="0"/>
              <a:t>impact calculus</a:t>
            </a:r>
            <a:r>
              <a:rPr lang="en-US" b="0" dirty="0"/>
              <a:t>. This refers to the way two different impacts are compared.</a:t>
            </a:r>
            <a:br>
              <a:rPr lang="en-US" b="0" dirty="0"/>
            </a:br>
            <a:br>
              <a:rPr lang="en-US" b="0" dirty="0"/>
            </a:br>
            <a:r>
              <a:rPr lang="en-US" b="0" dirty="0"/>
              <a:t>The reason this is important is that many judges default to cost-benefit analysis in deciding who wins. More simply, they’ll be deciding if, on balance, the risk of the advantages of the plan are more or less significant than the risk of the consequences of the disadvantages. Because very few complicated policy issues are very simple yes/no decisions, judges will look at the broader picture to decide which consequences are more important.</a:t>
            </a:r>
          </a:p>
          <a:p>
            <a:br>
              <a:rPr lang="en-US" b="0" dirty="0"/>
            </a:br>
            <a:r>
              <a:rPr lang="en-US" b="0" dirty="0"/>
              <a:t>To persuade the judge to vote neg, the neg will try to prove that the disadvantage outweighs the plan’s advantages. There are two basic ways to help argue that the DA outweighs.</a:t>
            </a:r>
          </a:p>
          <a:p>
            <a:endParaRPr lang="en-US" b="0" dirty="0"/>
          </a:p>
          <a:p>
            <a:r>
              <a:rPr lang="en-US" b="0" dirty="0"/>
              <a:t>First, the neg may argue that the impacts of the DA are </a:t>
            </a:r>
            <a:r>
              <a:rPr lang="en-US" b="0" i="1" dirty="0"/>
              <a:t>more significant </a:t>
            </a:r>
            <a:r>
              <a:rPr lang="en-US" b="0" dirty="0"/>
              <a:t>than the impacts of the advantages. On the next slide, we will examine a few different ways to compare the significance of impacts.</a:t>
            </a:r>
            <a:br>
              <a:rPr lang="en-US" b="0" dirty="0"/>
            </a:br>
            <a:endParaRPr lang="en-US" b="0" dirty="0"/>
          </a:p>
          <a:p>
            <a:r>
              <a:rPr lang="en-US" b="0" dirty="0"/>
              <a:t>Second, the neg may argue the impacts of the DA </a:t>
            </a:r>
            <a:r>
              <a:rPr lang="en-US" b="0" i="1" u="none" dirty="0"/>
              <a:t>implicate</a:t>
            </a:r>
            <a:r>
              <a:rPr lang="en-US" b="0" dirty="0"/>
              <a:t> the affirmative’s advantages. One example of this is arguing the DA “turns” the case. This means that the impacts of the Disadvantage </a:t>
            </a:r>
            <a:r>
              <a:rPr lang="en-US" b="0" i="1" dirty="0"/>
              <a:t>also cause </a:t>
            </a:r>
            <a:r>
              <a:rPr lang="en-US" b="0" dirty="0"/>
              <a:t>the impacts of the advantage. This is a very useful argument for the neg to win because it means that the affirmative’s impacts may now ALSO be impacts to the DA, which helps tip the balance towards the DA.</a:t>
            </a:r>
            <a:br>
              <a:rPr lang="en-US" b="0" dirty="0"/>
            </a:br>
            <a:br>
              <a:rPr lang="en-US" b="0" dirty="0"/>
            </a:br>
            <a:r>
              <a:rPr lang="en-US" b="0" dirty="0"/>
              <a:t>Returning to the example of the NATO affirmative with a Russia advantage, the neg could argue that the Credibility DA turns the Russian war impact. If the NPT were to collapse, European countries may also proliferate, such as Germany seeking nuclear weapons or France and the UK expanding their arsenals. This may further antagonize Russia, putting them in a situation where they can’t afford to wait without attacking, causing the impact outlined in the 1AC.</a:t>
            </a:r>
            <a:endParaRPr lang="en-US" dirty="0"/>
          </a:p>
        </p:txBody>
      </p:sp>
      <p:sp>
        <p:nvSpPr>
          <p:cNvPr id="4" name="Slide Number Placeholder 3"/>
          <p:cNvSpPr>
            <a:spLocks noGrp="1"/>
          </p:cNvSpPr>
          <p:nvPr>
            <p:ph type="sldNum" sz="quarter" idx="5"/>
          </p:nvPr>
        </p:nvSpPr>
        <p:spPr/>
        <p:txBody>
          <a:bodyPr/>
          <a:lstStyle/>
          <a:p>
            <a:fld id="{A5DD3C23-51D1-4E69-9DB6-E1A429709C3F}" type="slidenum">
              <a:rPr lang="en-US" smtClean="0"/>
              <a:t>13</a:t>
            </a:fld>
            <a:endParaRPr lang="en-US"/>
          </a:p>
        </p:txBody>
      </p:sp>
    </p:spTree>
    <p:extLst>
      <p:ext uri="{BB962C8B-B14F-4D97-AF65-F5344CB8AC3E}">
        <p14:creationId xmlns:p14="http://schemas.microsoft.com/office/powerpoint/2010/main" val="42570332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comparing two different impacts, for example a war between the US and Russia versus climate change, there are three basic aspects to examine:</a:t>
            </a:r>
          </a:p>
          <a:p>
            <a:endParaRPr lang="en-US" dirty="0"/>
          </a:p>
          <a:p>
            <a:r>
              <a:rPr lang="en-US" dirty="0"/>
              <a:t>First, probability – Which impact is more likely? Which impact involves the fewest number of assumptions to come true? For example, even if a war between the US and Russia would be devastating, it may not be very likely because both sides want to avoid a war. It might be more likely that we experience the impacts of climate change given the preponderance of evidence about its current and future effects.</a:t>
            </a:r>
            <a:br>
              <a:rPr lang="en-US" dirty="0"/>
            </a:br>
            <a:br>
              <a:rPr lang="en-US" dirty="0"/>
            </a:br>
            <a:r>
              <a:rPr lang="en-US" dirty="0"/>
              <a:t>Second, magnitude – Which impact is lager? More bluntly, which impact has the largest body count? This is the easiest aspect of an impact to focus on, but often the least useful. Both sides have an incentive to argue their impact is an </a:t>
            </a:r>
            <a:r>
              <a:rPr lang="en-US" i="1" dirty="0"/>
              <a:t>existential risk</a:t>
            </a:r>
            <a:r>
              <a:rPr lang="en-US" dirty="0"/>
              <a:t>, impacting all life on earth. Both nuclear conflict and environmental disasters would be catastrophic. Still, there may be a difference in scale between two impacts.</a:t>
            </a:r>
          </a:p>
          <a:p>
            <a:endParaRPr lang="en-US" dirty="0"/>
          </a:p>
          <a:p>
            <a:r>
              <a:rPr lang="en-US" dirty="0"/>
              <a:t>Finally, time frame – which impact happens sooner? This is a very important and over overlooked part of impact calculus. There is an argument that whichever impact occurs sooner may be a higher priority. After all, the consequences of the more timely disaster may prevent us from even taking action on the more long-term consequences. Given that every impact has a number of assumptions or steps involved, teams should consider what are the most realistic timeframes for their impacts.</a:t>
            </a:r>
            <a:br>
              <a:rPr lang="en-US" dirty="0"/>
            </a:br>
            <a:br>
              <a:rPr lang="en-US" dirty="0"/>
            </a:br>
            <a:r>
              <a:rPr lang="en-US" dirty="0"/>
              <a:t>As an aside, there is a significant temptation to use these three aspects to exaggerate the risk of your impact, turning every impact into a definite, existential catastrophe that is right around the corner. However, when you exaggerate your impact, it is much easier to refute. This calls into doubt your entire argument. You are often better served more realistically describing your impacts. For example, instead of claiming “a war between the United States is definite and immanent and will end all life on Earth,” it’s likely more persuasive to explain why failure to address current tensions increases the propensity for conflict between the EU and Russia and how that implicates the security of multiple regions in the world. This is both easier to defend and more credible in the eyes of many judges.</a:t>
            </a:r>
          </a:p>
        </p:txBody>
      </p:sp>
      <p:sp>
        <p:nvSpPr>
          <p:cNvPr id="4" name="Slide Number Placeholder 3"/>
          <p:cNvSpPr>
            <a:spLocks noGrp="1"/>
          </p:cNvSpPr>
          <p:nvPr>
            <p:ph type="sldNum" sz="quarter" idx="5"/>
          </p:nvPr>
        </p:nvSpPr>
        <p:spPr/>
        <p:txBody>
          <a:bodyPr/>
          <a:lstStyle/>
          <a:p>
            <a:fld id="{A5DD3C23-51D1-4E69-9DB6-E1A429709C3F}" type="slidenum">
              <a:rPr lang="en-US" smtClean="0"/>
              <a:t>14</a:t>
            </a:fld>
            <a:endParaRPr lang="en-US"/>
          </a:p>
        </p:txBody>
      </p:sp>
    </p:spTree>
    <p:extLst>
      <p:ext uri="{BB962C8B-B14F-4D97-AF65-F5344CB8AC3E}">
        <p14:creationId xmlns:p14="http://schemas.microsoft.com/office/powerpoint/2010/main" val="2446173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Impact calculus in the negative block is generally explained at the beginning part of whichever speech is covering the disadvantage before diving into the 2AC’s responses. To make impact calculus clear and efficient, the negative will often use a sub-pointed summary, or “overview,” which covers both their impact and how their impact implicates the affirmative’s advantages.</a:t>
            </a:r>
            <a:br>
              <a:rPr lang="en-US" dirty="0"/>
            </a:br>
            <a:br>
              <a:rPr lang="en-US" dirty="0"/>
            </a:br>
            <a:r>
              <a:rPr lang="en-US" dirty="0"/>
              <a:t>Returning to the NATO </a:t>
            </a:r>
            <a:r>
              <a:rPr lang="en-US" dirty="0" err="1"/>
              <a:t>aff</a:t>
            </a:r>
            <a:r>
              <a:rPr lang="en-US" dirty="0"/>
              <a:t> vs the Credibility DA, the top of the 2NC or 1NR may include a section about why nuclear proliferation “outweighs” the advantages. This would include both an explanation about why nuclear proliferation is a large and probable impact, why it implicates or “turns” the Russia advantage, as well as reasons why it implicates or “turns” the EU leadership advantage.</a:t>
            </a:r>
            <a:br>
              <a:rPr lang="en-US" dirty="0"/>
            </a:br>
            <a:br>
              <a:rPr lang="en-US" dirty="0"/>
            </a:br>
            <a:r>
              <a:rPr lang="en-US" dirty="0"/>
              <a:t>It’s not enough to just say the words “The DA turns the EU advantage” – the negative must provide a coherent explanation or warrant for that argument. For example, they could argue that if Germany were to acquire nuclear weapons or the UK and France expand their nuclear arsenals in response to the fears of US abandonment, that would undermine the EU’s credulity as a neutral mediator in other international disputes which ultimately undermines their leadership.</a:t>
            </a:r>
            <a:br>
              <a:rPr lang="en-US" dirty="0"/>
            </a:br>
            <a:br>
              <a:rPr lang="en-US" dirty="0"/>
            </a:br>
            <a:r>
              <a:rPr lang="en-US" dirty="0"/>
              <a:t>Unlikely other parts of a debate, the neg will not always have a piece of evidence directly connecting their impact to the affirmative’s impact. However, there is still an expectation that the negative presents complete and persuasive arguments connecting the two.</a:t>
            </a:r>
          </a:p>
        </p:txBody>
      </p:sp>
      <p:sp>
        <p:nvSpPr>
          <p:cNvPr id="4" name="Slide Number Placeholder 3"/>
          <p:cNvSpPr>
            <a:spLocks noGrp="1"/>
          </p:cNvSpPr>
          <p:nvPr>
            <p:ph type="sldNum" sz="quarter" idx="5"/>
          </p:nvPr>
        </p:nvSpPr>
        <p:spPr/>
        <p:txBody>
          <a:bodyPr/>
          <a:lstStyle/>
          <a:p>
            <a:fld id="{A5DD3C23-51D1-4E69-9DB6-E1A429709C3F}" type="slidenum">
              <a:rPr lang="en-US" smtClean="0"/>
              <a:t>15</a:t>
            </a:fld>
            <a:endParaRPr lang="en-US"/>
          </a:p>
        </p:txBody>
      </p:sp>
    </p:spTree>
    <p:extLst>
      <p:ext uri="{BB962C8B-B14F-4D97-AF65-F5344CB8AC3E}">
        <p14:creationId xmlns:p14="http://schemas.microsoft.com/office/powerpoint/2010/main" val="29811657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we will look at disadvantages from the perspective of the affirmative.</a:t>
            </a:r>
          </a:p>
        </p:txBody>
      </p:sp>
      <p:sp>
        <p:nvSpPr>
          <p:cNvPr id="4" name="Slide Number Placeholder 3"/>
          <p:cNvSpPr>
            <a:spLocks noGrp="1"/>
          </p:cNvSpPr>
          <p:nvPr>
            <p:ph type="sldNum" sz="quarter" idx="5"/>
          </p:nvPr>
        </p:nvSpPr>
        <p:spPr/>
        <p:txBody>
          <a:bodyPr/>
          <a:lstStyle/>
          <a:p>
            <a:fld id="{A5DD3C23-51D1-4E69-9DB6-E1A429709C3F}" type="slidenum">
              <a:rPr lang="en-US" smtClean="0"/>
              <a:t>16</a:t>
            </a:fld>
            <a:endParaRPr lang="en-US"/>
          </a:p>
        </p:txBody>
      </p:sp>
    </p:spTree>
    <p:extLst>
      <p:ext uri="{BB962C8B-B14F-4D97-AF65-F5344CB8AC3E}">
        <p14:creationId xmlns:p14="http://schemas.microsoft.com/office/powerpoint/2010/main" val="23219312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Starting with the 2AC, the affirmative should try to provide multiple, distinct answers to each disadvantage. In other words, instead of just attacking the likelihood of the impact, they might also provide reasons why the DA is </a:t>
            </a:r>
            <a:r>
              <a:rPr lang="en-US" i="1" dirty="0"/>
              <a:t>non-unique</a:t>
            </a:r>
            <a:r>
              <a:rPr lang="en-US" i="0" dirty="0"/>
              <a:t>, or reasons why there is either </a:t>
            </a:r>
            <a:r>
              <a:rPr lang="en-US" i="1" dirty="0"/>
              <a:t>no link</a:t>
            </a:r>
            <a:r>
              <a:rPr lang="en-US" i="0" dirty="0"/>
              <a:t> or how the plan actually </a:t>
            </a:r>
            <a:r>
              <a:rPr lang="en-US" i="1" dirty="0"/>
              <a:t>solves</a:t>
            </a:r>
            <a:r>
              <a:rPr lang="en-US" i="0" dirty="0"/>
              <a:t> the link to the DA.</a:t>
            </a:r>
            <a:br>
              <a:rPr lang="en-US" i="0" dirty="0"/>
            </a:br>
            <a:br>
              <a:rPr lang="en-US" i="0" dirty="0"/>
            </a:br>
            <a:r>
              <a:rPr lang="en-US" i="0" dirty="0"/>
              <a:t>There are two basic ways to think about response to arguments, whether against DAs or any other argument in debate: offense and defense.</a:t>
            </a:r>
            <a:br>
              <a:rPr lang="en-US" i="0" dirty="0"/>
            </a:br>
            <a:br>
              <a:rPr lang="en-US" i="0" dirty="0"/>
            </a:br>
            <a:r>
              <a:rPr lang="en-US" i="0" dirty="0"/>
              <a:t>Defensive answers are arguments about why something is either “not true” or “not a big deal.” For example, “US-Russian war is unlikely,” “deterrence doesn’t work,” “US credibility is low,” or “the plan doesn’t hurt relations with South Korea” are all </a:t>
            </a:r>
            <a:r>
              <a:rPr lang="en-US" i="1" dirty="0"/>
              <a:t>defensive</a:t>
            </a:r>
            <a:r>
              <a:rPr lang="en-US" i="0" dirty="0"/>
              <a:t> arguments. They are useful, but all they do is </a:t>
            </a:r>
            <a:r>
              <a:rPr lang="en-US" i="1" dirty="0"/>
              <a:t>mitigate</a:t>
            </a:r>
            <a:r>
              <a:rPr lang="en-US" i="0" dirty="0"/>
              <a:t> or </a:t>
            </a:r>
            <a:r>
              <a:rPr lang="en-US" i="1" dirty="0"/>
              <a:t>reduce</a:t>
            </a:r>
            <a:r>
              <a:rPr lang="en-US" i="0" dirty="0"/>
              <a:t> an opposing argument.</a:t>
            </a:r>
            <a:br>
              <a:rPr lang="en-US" i="0" dirty="0"/>
            </a:br>
            <a:br>
              <a:rPr lang="en-US" i="0" dirty="0"/>
            </a:br>
            <a:r>
              <a:rPr lang="en-US" i="0" dirty="0"/>
              <a:t>Offensive answers are arguments about something being a good or bad thing. Another way to think about it is that offensive arguments are reasons to vote one way or the other. Affirmative advantages are always </a:t>
            </a:r>
            <a:r>
              <a:rPr lang="en-US" i="1" dirty="0"/>
              <a:t>offense</a:t>
            </a:r>
            <a:r>
              <a:rPr lang="en-US" i="0" dirty="0"/>
              <a:t> for the </a:t>
            </a:r>
            <a:r>
              <a:rPr lang="en-US" i="0" dirty="0" err="1"/>
              <a:t>aff</a:t>
            </a:r>
            <a:r>
              <a:rPr lang="en-US" i="0" dirty="0"/>
              <a:t>: they are a reason the plan is a good idea. But the </a:t>
            </a:r>
            <a:r>
              <a:rPr lang="en-US" i="0" dirty="0" err="1"/>
              <a:t>aff</a:t>
            </a:r>
            <a:r>
              <a:rPr lang="en-US" i="0" dirty="0"/>
              <a:t> can also make offensive arguments against parts of a disadvantage. For example, if the plan </a:t>
            </a:r>
            <a:r>
              <a:rPr lang="en-US" i="1" dirty="0"/>
              <a:t>solves</a:t>
            </a:r>
            <a:r>
              <a:rPr lang="en-US" i="0" dirty="0"/>
              <a:t> the link, for example a reason why withdrawing from NATO actually </a:t>
            </a:r>
            <a:r>
              <a:rPr lang="en-US" i="1" dirty="0"/>
              <a:t>increases</a:t>
            </a:r>
            <a:r>
              <a:rPr lang="en-US" i="0" dirty="0"/>
              <a:t> deterrence against Russia, this is an </a:t>
            </a:r>
            <a:r>
              <a:rPr lang="en-US" i="1" dirty="0"/>
              <a:t>offensive</a:t>
            </a:r>
            <a:r>
              <a:rPr lang="en-US" i="0" dirty="0"/>
              <a:t> argument. In general, offensive arguments are much more useful to either side.</a:t>
            </a:r>
            <a:br>
              <a:rPr lang="en-US" i="0" dirty="0"/>
            </a:br>
            <a:br>
              <a:rPr lang="en-US" i="0" dirty="0"/>
            </a:br>
            <a:r>
              <a:rPr lang="en-US" i="0" dirty="0"/>
              <a:t>With that basic division in mind, let’s look at different defensive and offensive arguments the </a:t>
            </a:r>
            <a:r>
              <a:rPr lang="en-US" i="0" dirty="0" err="1"/>
              <a:t>aff</a:t>
            </a:r>
            <a:r>
              <a:rPr lang="en-US" i="0" dirty="0"/>
              <a:t> can make against each part of the DA.</a:t>
            </a:r>
            <a:endParaRPr lang="en-US" dirty="0"/>
          </a:p>
        </p:txBody>
      </p:sp>
      <p:sp>
        <p:nvSpPr>
          <p:cNvPr id="4" name="Slide Number Placeholder 3"/>
          <p:cNvSpPr>
            <a:spLocks noGrp="1"/>
          </p:cNvSpPr>
          <p:nvPr>
            <p:ph type="sldNum" sz="quarter" idx="5"/>
          </p:nvPr>
        </p:nvSpPr>
        <p:spPr/>
        <p:txBody>
          <a:bodyPr/>
          <a:lstStyle/>
          <a:p>
            <a:fld id="{A5DD3C23-51D1-4E69-9DB6-E1A429709C3F}" type="slidenum">
              <a:rPr lang="en-US" smtClean="0"/>
              <a:t>17</a:t>
            </a:fld>
            <a:endParaRPr lang="en-US"/>
          </a:p>
        </p:txBody>
      </p:sp>
    </p:spTree>
    <p:extLst>
      <p:ext uri="{BB962C8B-B14F-4D97-AF65-F5344CB8AC3E}">
        <p14:creationId xmlns:p14="http://schemas.microsoft.com/office/powerpoint/2010/main" val="31817375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against uniqueness, all </a:t>
            </a:r>
            <a:r>
              <a:rPr lang="en-US" dirty="0" err="1"/>
              <a:t>aff</a:t>
            </a:r>
            <a:r>
              <a:rPr lang="en-US" dirty="0"/>
              <a:t> responses will be defensive. There are two different ways the </a:t>
            </a:r>
            <a:r>
              <a:rPr lang="en-US" dirty="0" err="1"/>
              <a:t>aff</a:t>
            </a:r>
            <a:r>
              <a:rPr lang="en-US" dirty="0"/>
              <a:t> can challenge the “uniqueness” of the DA: Impact Uniqueness and Link Uniqueness.</a:t>
            </a:r>
            <a:br>
              <a:rPr lang="en-US" dirty="0"/>
            </a:br>
            <a:br>
              <a:rPr lang="en-US" dirty="0"/>
            </a:br>
            <a:r>
              <a:rPr lang="en-US" i="1" dirty="0"/>
              <a:t>Impact uniqueness </a:t>
            </a:r>
            <a:r>
              <a:rPr lang="en-US" dirty="0"/>
              <a:t>refers to whether or not the impact will occur now. If the </a:t>
            </a:r>
            <a:r>
              <a:rPr lang="en-US" dirty="0" err="1"/>
              <a:t>aff</a:t>
            </a:r>
            <a:r>
              <a:rPr lang="en-US" dirty="0"/>
              <a:t> wants to argue that the </a:t>
            </a:r>
            <a:r>
              <a:rPr lang="en-US" dirty="0" err="1"/>
              <a:t>neg’s</a:t>
            </a:r>
            <a:r>
              <a:rPr lang="en-US" dirty="0"/>
              <a:t> </a:t>
            </a:r>
            <a:r>
              <a:rPr lang="en-US" i="0" dirty="0"/>
              <a:t>impact is non-unique, they would need evidence indicating that the impact will already </a:t>
            </a:r>
            <a:r>
              <a:rPr lang="en-US" i="1" dirty="0"/>
              <a:t>occur now</a:t>
            </a:r>
            <a:r>
              <a:rPr lang="en-US" i="0" dirty="0"/>
              <a:t>. If the consequences of a DA will happen regardless of the plan, then it’s not a </a:t>
            </a:r>
            <a:r>
              <a:rPr lang="en-US" i="1" dirty="0"/>
              <a:t>unique</a:t>
            </a:r>
            <a:r>
              <a:rPr lang="en-US" i="0" dirty="0"/>
              <a:t> cost of the plan and thus not a reason to vote negative. For example, against the Credibility DA, the affirmative may read evidence that nuclear proliferation will happen </a:t>
            </a:r>
            <a:r>
              <a:rPr lang="en-US" i="1" dirty="0"/>
              <a:t>regardless</a:t>
            </a:r>
            <a:r>
              <a:rPr lang="en-US" i="0" dirty="0"/>
              <a:t> of the plan because of other issues, such as the failure of the Iran Nuclear Deal.</a:t>
            </a:r>
          </a:p>
          <a:p>
            <a:endParaRPr lang="en-US" i="0" dirty="0"/>
          </a:p>
          <a:p>
            <a:r>
              <a:rPr lang="en-US" i="1" dirty="0"/>
              <a:t>Link uniqueness</a:t>
            </a:r>
            <a:r>
              <a:rPr lang="en-US" i="0" dirty="0"/>
              <a:t> refers to whether or not the link will occur now. If the affirmative wants to challenge the uniqueness of the link, they may read evidence that other actions now will already cause trigger the link. For example, if there are other issues that undermine US credibility, such as supporting India’s nuclear weapons program in the face of the NPT’s obligations, then the link to the Credibility DA will already happen. Similarly, if the </a:t>
            </a:r>
            <a:r>
              <a:rPr lang="en-US" i="0" dirty="0" err="1"/>
              <a:t>aff</a:t>
            </a:r>
            <a:r>
              <a:rPr lang="en-US" i="0" dirty="0"/>
              <a:t> has evidence that the US is already undermining the effectiveness of NATO, such as by withdrawing funds or removing troops, this could challenge the uniqueness of the link to the Deterrence DA.</a:t>
            </a:r>
            <a:endParaRPr lang="en-US" i="1" dirty="0"/>
          </a:p>
        </p:txBody>
      </p:sp>
      <p:sp>
        <p:nvSpPr>
          <p:cNvPr id="4" name="Slide Number Placeholder 3"/>
          <p:cNvSpPr>
            <a:spLocks noGrp="1"/>
          </p:cNvSpPr>
          <p:nvPr>
            <p:ph type="sldNum" sz="quarter" idx="5"/>
          </p:nvPr>
        </p:nvSpPr>
        <p:spPr/>
        <p:txBody>
          <a:bodyPr/>
          <a:lstStyle/>
          <a:p>
            <a:fld id="{A5DD3C23-51D1-4E69-9DB6-E1A429709C3F}" type="slidenum">
              <a:rPr lang="en-US" smtClean="0"/>
              <a:t>18</a:t>
            </a:fld>
            <a:endParaRPr lang="en-US"/>
          </a:p>
        </p:txBody>
      </p:sp>
    </p:spTree>
    <p:extLst>
      <p:ext uri="{BB962C8B-B14F-4D97-AF65-F5344CB8AC3E}">
        <p14:creationId xmlns:p14="http://schemas.microsoft.com/office/powerpoint/2010/main" val="8044388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t>
            </a:r>
            <a:r>
              <a:rPr lang="en-US" dirty="0" err="1"/>
              <a:t>aff</a:t>
            </a:r>
            <a:r>
              <a:rPr lang="en-US" dirty="0"/>
              <a:t> can also make defensive answers against either the link or the internal links, arguing that they simply aren’t true.</a:t>
            </a:r>
            <a:br>
              <a:rPr lang="en-US" dirty="0"/>
            </a:br>
            <a:br>
              <a:rPr lang="en-US" dirty="0"/>
            </a:br>
            <a:r>
              <a:rPr lang="en-US" dirty="0"/>
              <a:t>Against the credibility DA, an example of “link defense” or a “no link” argument is that “the plan does not undermine US credibility.” Likewise, an example of “internal link defense” or a “no internal link” argument would be that “Russia won’t attack even if deterrence is weakened.”</a:t>
            </a:r>
            <a:br>
              <a:rPr lang="en-US" dirty="0"/>
            </a:br>
            <a:br>
              <a:rPr lang="en-US" dirty="0"/>
            </a:br>
            <a:r>
              <a:rPr lang="en-US" dirty="0"/>
              <a:t>Of these two kinds of defense, internal link defense is generally more useful. This is both because the neg link arguments tend to be more “true” and also because the internal link tends to be the weakest part of a disadvantage.</a:t>
            </a:r>
            <a:br>
              <a:rPr lang="en-US" dirty="0"/>
            </a:br>
            <a:br>
              <a:rPr lang="en-US" dirty="0"/>
            </a:br>
            <a:r>
              <a:rPr lang="en-US" dirty="0"/>
              <a:t>I won’t go through each of the other examples against the Deterrence DA and South Korean Relations DA respectively. If you want to think through them, feel free to pause the video now or refer to this slide later.</a:t>
            </a:r>
          </a:p>
        </p:txBody>
      </p:sp>
      <p:sp>
        <p:nvSpPr>
          <p:cNvPr id="4" name="Slide Number Placeholder 3"/>
          <p:cNvSpPr>
            <a:spLocks noGrp="1"/>
          </p:cNvSpPr>
          <p:nvPr>
            <p:ph type="sldNum" sz="quarter" idx="5"/>
          </p:nvPr>
        </p:nvSpPr>
        <p:spPr/>
        <p:txBody>
          <a:bodyPr/>
          <a:lstStyle/>
          <a:p>
            <a:fld id="{A5DD3C23-51D1-4E69-9DB6-E1A429709C3F}" type="slidenum">
              <a:rPr lang="en-US" smtClean="0"/>
              <a:t>19</a:t>
            </a:fld>
            <a:endParaRPr lang="en-US"/>
          </a:p>
        </p:txBody>
      </p:sp>
    </p:spTree>
    <p:extLst>
      <p:ext uri="{BB962C8B-B14F-4D97-AF65-F5344CB8AC3E}">
        <p14:creationId xmlns:p14="http://schemas.microsoft.com/office/powerpoint/2010/main" val="997011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 1 will cover what a disadvantage is and its essential parts.</a:t>
            </a:r>
            <a:br>
              <a:rPr lang="en-US" dirty="0"/>
            </a:br>
            <a:br>
              <a:rPr lang="en-US" dirty="0"/>
            </a:br>
            <a:r>
              <a:rPr lang="en-US" dirty="0"/>
              <a:t>Part 2 will cover disadvantages from the perspective of the negative.</a:t>
            </a:r>
            <a:br>
              <a:rPr lang="en-US" dirty="0"/>
            </a:br>
            <a:br>
              <a:rPr lang="en-US" dirty="0"/>
            </a:br>
            <a:r>
              <a:rPr lang="en-US" dirty="0"/>
              <a:t>Finally, Part 3 will cover how to answer disadvantages on the affirmative.</a:t>
            </a:r>
          </a:p>
        </p:txBody>
      </p:sp>
      <p:sp>
        <p:nvSpPr>
          <p:cNvPr id="4" name="Slide Number Placeholder 3"/>
          <p:cNvSpPr>
            <a:spLocks noGrp="1"/>
          </p:cNvSpPr>
          <p:nvPr>
            <p:ph type="sldNum" sz="quarter" idx="5"/>
          </p:nvPr>
        </p:nvSpPr>
        <p:spPr/>
        <p:txBody>
          <a:bodyPr/>
          <a:lstStyle/>
          <a:p>
            <a:fld id="{A5DD3C23-51D1-4E69-9DB6-E1A429709C3F}" type="slidenum">
              <a:rPr lang="en-US" smtClean="0"/>
              <a:t>2</a:t>
            </a:fld>
            <a:endParaRPr lang="en-US"/>
          </a:p>
        </p:txBody>
      </p:sp>
    </p:spTree>
    <p:extLst>
      <p:ext uri="{BB962C8B-B14F-4D97-AF65-F5344CB8AC3E}">
        <p14:creationId xmlns:p14="http://schemas.microsoft.com/office/powerpoint/2010/main" val="1833774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final set of defensive arguments against DAs are impact defense. Impact defense simply means that the impact is not a big deal, either because it is unlikely or insignificant in scope.</a:t>
            </a:r>
          </a:p>
          <a:p>
            <a:endParaRPr lang="en-US" dirty="0"/>
          </a:p>
          <a:p>
            <a:r>
              <a:rPr lang="en-US" dirty="0"/>
              <a:t>Against nuclear proliferation, there are many reasons why it is either unlikely or that, even if countries were to acquire nuclear weapons, the likelihood of conflict breaking out is low. There are similar arguments against US-Russia war, South Korean proliferation, or any number of international, environmental, or domestic impacts you could imagine.</a:t>
            </a:r>
            <a:br>
              <a:rPr lang="en-US" dirty="0"/>
            </a:br>
            <a:endParaRPr lang="en-US" dirty="0"/>
          </a:p>
          <a:p>
            <a:r>
              <a:rPr lang="en-US" dirty="0"/>
              <a:t>When deciding which arguments to include in your 2AC, impact defense is easy to find but not always the most useful. The reason why it is not the most useful is because of the various parts of a DA, the impact tends to be the most “truthful.” For example, it is probably true that a war between the United States and Russia would be devastating for the planet. What’s much more questionable about that scenario is how likely is the </a:t>
            </a:r>
            <a:r>
              <a:rPr lang="en-US" i="1" dirty="0"/>
              <a:t>cause</a:t>
            </a:r>
            <a:r>
              <a:rPr lang="en-US" i="0" dirty="0"/>
              <a:t> of a war with Russia, which is a question of the </a:t>
            </a:r>
            <a:r>
              <a:rPr lang="en-US" i="1" dirty="0"/>
              <a:t>internal link</a:t>
            </a:r>
            <a:r>
              <a:rPr lang="en-US" i="0" dirty="0"/>
              <a:t>. Still, impact defense is better than nothing. There is a reason why most teams maintain large collection of impact defense from year to year.</a:t>
            </a:r>
            <a:endParaRPr lang="en-US" dirty="0"/>
          </a:p>
        </p:txBody>
      </p:sp>
      <p:sp>
        <p:nvSpPr>
          <p:cNvPr id="4" name="Slide Number Placeholder 3"/>
          <p:cNvSpPr>
            <a:spLocks noGrp="1"/>
          </p:cNvSpPr>
          <p:nvPr>
            <p:ph type="sldNum" sz="quarter" idx="5"/>
          </p:nvPr>
        </p:nvSpPr>
        <p:spPr/>
        <p:txBody>
          <a:bodyPr/>
          <a:lstStyle/>
          <a:p>
            <a:fld id="{A5DD3C23-51D1-4E69-9DB6-E1A429709C3F}" type="slidenum">
              <a:rPr lang="en-US" smtClean="0"/>
              <a:t>20</a:t>
            </a:fld>
            <a:endParaRPr lang="en-US"/>
          </a:p>
        </p:txBody>
      </p:sp>
    </p:spTree>
    <p:extLst>
      <p:ext uri="{BB962C8B-B14F-4D97-AF65-F5344CB8AC3E}">
        <p14:creationId xmlns:p14="http://schemas.microsoft.com/office/powerpoint/2010/main" val="20323816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turn to </a:t>
            </a:r>
            <a:r>
              <a:rPr lang="en-US" i="1" dirty="0"/>
              <a:t>offensive</a:t>
            </a:r>
            <a:r>
              <a:rPr lang="en-US" i="0" dirty="0"/>
              <a:t> answers to DAs. While defensive answers are helpful, the most useful answers are offensive. There are two basic forms of offense against a DA.</a:t>
            </a:r>
          </a:p>
          <a:p>
            <a:endParaRPr lang="en-US" i="0" dirty="0"/>
          </a:p>
          <a:p>
            <a:r>
              <a:rPr lang="en-US" i="0" dirty="0"/>
              <a:t>First is the link turn. A link turn is an argument that the plan causes the opposite of the link or solves the link. For example, perhaps the plan </a:t>
            </a:r>
            <a:r>
              <a:rPr lang="en-US" i="1" dirty="0"/>
              <a:t>increases</a:t>
            </a:r>
            <a:r>
              <a:rPr lang="en-US" i="0" dirty="0"/>
              <a:t> Credibility, or </a:t>
            </a:r>
            <a:r>
              <a:rPr lang="en-US" i="1" dirty="0"/>
              <a:t>strengthens</a:t>
            </a:r>
            <a:r>
              <a:rPr lang="en-US" i="0" dirty="0"/>
              <a:t> deterrence, or </a:t>
            </a:r>
            <a:r>
              <a:rPr lang="en-US" i="1" dirty="0"/>
              <a:t>boosts</a:t>
            </a:r>
            <a:r>
              <a:rPr lang="en-US" i="0" dirty="0"/>
              <a:t> relations. </a:t>
            </a:r>
            <a:br>
              <a:rPr lang="en-US" i="0" dirty="0"/>
            </a:br>
            <a:br>
              <a:rPr lang="en-US" i="0" dirty="0"/>
            </a:br>
            <a:r>
              <a:rPr lang="en-US" i="0" dirty="0"/>
              <a:t>A link turn is a useful argument because if the affirmative “wins” that argument, the plan then solves or accesses the same impact as the DA. This may even become a </a:t>
            </a:r>
            <a:r>
              <a:rPr lang="en-US" i="1" dirty="0"/>
              <a:t>new advantage</a:t>
            </a:r>
            <a:r>
              <a:rPr lang="en-US" i="0" dirty="0"/>
              <a:t> to the plan instead of a </a:t>
            </a:r>
            <a:r>
              <a:rPr lang="en-US" i="1" dirty="0"/>
              <a:t>disadvantage</a:t>
            </a:r>
            <a:r>
              <a:rPr lang="en-US" i="0" dirty="0"/>
              <a:t>. Link turns are often paired with arguments against the </a:t>
            </a:r>
            <a:r>
              <a:rPr lang="en-US" i="1" u="none" dirty="0"/>
              <a:t>uniqueness</a:t>
            </a:r>
            <a:r>
              <a:rPr lang="en-US" i="0" u="none" dirty="0"/>
              <a:t> of a DA. This is because if the affirmative wins that a DA is both “non-unique” and wins a “link turn” then the DA becomes a </a:t>
            </a:r>
            <a:r>
              <a:rPr lang="en-US" i="1" u="none" dirty="0"/>
              <a:t>unique advantage</a:t>
            </a:r>
            <a:r>
              <a:rPr lang="en-US" i="0" u="none" dirty="0"/>
              <a:t> to the plan.</a:t>
            </a:r>
            <a:br>
              <a:rPr lang="en-US" i="0" u="none" dirty="0"/>
            </a:br>
            <a:br>
              <a:rPr lang="en-US" i="0" u="none" dirty="0"/>
            </a:br>
            <a:r>
              <a:rPr lang="en-US" i="0" u="none" dirty="0"/>
              <a:t>For example, if the affirmative wins that nuclear proliferation is likely now, but the plan increases credibility and thus strengthens the Nuclear Non-Proliferation Treaty, the affirmative may now win that the plan </a:t>
            </a:r>
            <a:r>
              <a:rPr lang="en-US" i="1" u="none" dirty="0"/>
              <a:t>uniquely prevents nuclear proliferation</a:t>
            </a:r>
            <a:r>
              <a:rPr lang="en-US" i="0" u="none" dirty="0"/>
              <a:t>, which the neg has argued would cause conflict. This turns the DA from being a problem to being a benefit for the affirmative.</a:t>
            </a:r>
            <a:br>
              <a:rPr lang="en-US" i="0" u="none" dirty="0"/>
            </a:br>
            <a:br>
              <a:rPr lang="en-US" i="0" u="none" dirty="0"/>
            </a:br>
            <a:r>
              <a:rPr lang="en-US" i="0" u="none" dirty="0"/>
              <a:t>The second type of offensive argument against a DA is an </a:t>
            </a:r>
            <a:r>
              <a:rPr lang="en-US" i="1" u="none" dirty="0"/>
              <a:t>impact turn</a:t>
            </a:r>
            <a:r>
              <a:rPr lang="en-US" i="0" u="none" dirty="0"/>
              <a:t>. These arguments simply argue the </a:t>
            </a:r>
            <a:r>
              <a:rPr lang="en-US" i="1" u="none" dirty="0"/>
              <a:t>opposite</a:t>
            </a:r>
            <a:r>
              <a:rPr lang="en-US" i="0" u="none" dirty="0"/>
              <a:t> of an impact, and that what the negative thinks is a </a:t>
            </a:r>
            <a:r>
              <a:rPr lang="en-US" i="1" u="none" dirty="0"/>
              <a:t>negative</a:t>
            </a:r>
            <a:r>
              <a:rPr lang="en-US" i="0" u="none" dirty="0"/>
              <a:t> consequence is actually a </a:t>
            </a:r>
            <a:r>
              <a:rPr lang="en-US" i="1" u="none" dirty="0"/>
              <a:t>positive</a:t>
            </a:r>
            <a:r>
              <a:rPr lang="en-US" i="0" u="none" dirty="0"/>
              <a:t> consequence.</a:t>
            </a:r>
            <a:br>
              <a:rPr lang="en-US" i="0" u="none" dirty="0"/>
            </a:br>
            <a:br>
              <a:rPr lang="en-US" i="0" u="none" dirty="0"/>
            </a:br>
            <a:r>
              <a:rPr lang="en-US" i="0" u="none" dirty="0"/>
              <a:t>For example, instead of agreeing that nuclear proliferation would be a bad thing and increase the likelihood for conflict, the affirmative could argue nuclear proliferation is </a:t>
            </a:r>
            <a:r>
              <a:rPr lang="en-US" i="1" u="none" dirty="0"/>
              <a:t>good</a:t>
            </a:r>
            <a:r>
              <a:rPr lang="en-US" i="0" u="none" dirty="0"/>
              <a:t> and actually </a:t>
            </a:r>
            <a:r>
              <a:rPr lang="en-US" i="1" u="none" dirty="0"/>
              <a:t>decreases</a:t>
            </a:r>
            <a:r>
              <a:rPr lang="en-US" i="0" u="none" dirty="0"/>
              <a:t> the risk of conflict. Perhaps the more countries have nuclear weapons, the more stable deterrence between nations is which decreases the incentive for countries to go to war. </a:t>
            </a:r>
            <a:br>
              <a:rPr lang="en-US" i="0" u="none" dirty="0"/>
            </a:br>
            <a:br>
              <a:rPr lang="en-US" i="0" u="none" dirty="0"/>
            </a:br>
            <a:r>
              <a:rPr lang="en-US" i="0" u="none" dirty="0"/>
              <a:t>Not all impact turns are intuitive, and a number of strange impact turns have been read in debate, such as “climate change is good,” “economic collapse is desirable,” or “a war with China is necessary.” As you can imagine, many of these arguments are tough to prove. You are generally better off preparing link turns than impact turns against most disadvantages.</a:t>
            </a:r>
            <a:endParaRPr lang="en-US" u="none" dirty="0"/>
          </a:p>
        </p:txBody>
      </p:sp>
      <p:sp>
        <p:nvSpPr>
          <p:cNvPr id="4" name="Slide Number Placeholder 3"/>
          <p:cNvSpPr>
            <a:spLocks noGrp="1"/>
          </p:cNvSpPr>
          <p:nvPr>
            <p:ph type="sldNum" sz="quarter" idx="5"/>
          </p:nvPr>
        </p:nvSpPr>
        <p:spPr/>
        <p:txBody>
          <a:bodyPr/>
          <a:lstStyle/>
          <a:p>
            <a:fld id="{A5DD3C23-51D1-4E69-9DB6-E1A429709C3F}" type="slidenum">
              <a:rPr lang="en-US" smtClean="0"/>
              <a:t>21</a:t>
            </a:fld>
            <a:endParaRPr lang="en-US"/>
          </a:p>
        </p:txBody>
      </p:sp>
    </p:spTree>
    <p:extLst>
      <p:ext uri="{BB962C8B-B14F-4D97-AF65-F5344CB8AC3E}">
        <p14:creationId xmlns:p14="http://schemas.microsoft.com/office/powerpoint/2010/main" val="27915826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final and very important piece of advice when answering disadvantages: you should </a:t>
            </a:r>
            <a:r>
              <a:rPr lang="en-US" b="1" dirty="0"/>
              <a:t>never</a:t>
            </a:r>
            <a:r>
              <a:rPr lang="en-US" dirty="0"/>
              <a:t> read </a:t>
            </a:r>
            <a:r>
              <a:rPr lang="en-US" b="1" dirty="0"/>
              <a:t>both a link turn AND an impact turn</a:t>
            </a:r>
            <a:r>
              <a:rPr lang="en-US" dirty="0"/>
              <a:t>. The 2AC should pick </a:t>
            </a:r>
            <a:r>
              <a:rPr lang="en-US" b="0" u="sng" dirty="0"/>
              <a:t>one</a:t>
            </a:r>
            <a:r>
              <a:rPr lang="en-US" b="0" u="none" dirty="0"/>
              <a:t> of these offensive arguments, not </a:t>
            </a:r>
            <a:r>
              <a:rPr lang="en-US" b="0" u="sng" dirty="0"/>
              <a:t>both</a:t>
            </a:r>
            <a:r>
              <a:rPr lang="en-US" b="0" u="none" dirty="0"/>
              <a:t>.</a:t>
            </a:r>
          </a:p>
          <a:p>
            <a:endParaRPr lang="en-US" b="0" u="none" dirty="0"/>
          </a:p>
          <a:p>
            <a:r>
              <a:rPr lang="en-US" b="0" u="none" dirty="0"/>
              <a:t>The reason why reading both is a bad idea is that it creates a “double-turn,” where the affirmative has accidentally </a:t>
            </a:r>
            <a:r>
              <a:rPr lang="en-US" b="0" u="sng" dirty="0"/>
              <a:t>argued against themselves</a:t>
            </a:r>
            <a:r>
              <a:rPr lang="en-US" b="0" u="none" dirty="0"/>
              <a:t> by creating a </a:t>
            </a:r>
            <a:r>
              <a:rPr lang="en-US" b="0" u="sng" dirty="0"/>
              <a:t>new disadvantage to the plan</a:t>
            </a:r>
            <a:r>
              <a:rPr lang="en-US" b="0" u="none" dirty="0"/>
              <a:t>. The negative could then concede that both arguments are true, and leave the </a:t>
            </a:r>
            <a:r>
              <a:rPr lang="en-US" b="0" u="none" dirty="0" err="1"/>
              <a:t>aff</a:t>
            </a:r>
            <a:r>
              <a:rPr lang="en-US" b="0" u="none" dirty="0"/>
              <a:t> in the unfortunate position of having dug their own grave.</a:t>
            </a:r>
            <a:br>
              <a:rPr lang="en-US" b="0" u="none" dirty="0"/>
            </a:br>
            <a:br>
              <a:rPr lang="en-US" b="0" u="none" dirty="0"/>
            </a:br>
            <a:r>
              <a:rPr lang="en-US" b="0" u="none" dirty="0"/>
              <a:t>This can seem confusing and full of double-negatives, but I will try to provide two basic examples.</a:t>
            </a:r>
            <a:br>
              <a:rPr lang="en-US" b="0" u="none" dirty="0"/>
            </a:br>
            <a:br>
              <a:rPr lang="en-US" b="0" u="none" dirty="0"/>
            </a:br>
            <a:r>
              <a:rPr lang="en-US" b="0" u="none" dirty="0"/>
              <a:t>If when answering the Credibility DA the 2AC argues both a link turn like “the plan prevents proliferation” and an impact turn that “proliferation prevents war,” then they have essentially argued that the plan </a:t>
            </a:r>
            <a:r>
              <a:rPr lang="en-US" b="1" u="none" dirty="0"/>
              <a:t>prevents</a:t>
            </a:r>
            <a:r>
              <a:rPr lang="en-US" b="0" u="none" dirty="0"/>
              <a:t> a </a:t>
            </a:r>
            <a:r>
              <a:rPr lang="en-US" b="1" u="none" dirty="0"/>
              <a:t>good thing</a:t>
            </a:r>
            <a:r>
              <a:rPr lang="en-US" b="0" u="none" dirty="0"/>
              <a:t> from occurring. This means it would be </a:t>
            </a:r>
            <a:r>
              <a:rPr lang="en-US" b="1" u="none" dirty="0"/>
              <a:t>better</a:t>
            </a:r>
            <a:r>
              <a:rPr lang="en-US" b="0" u="none" dirty="0"/>
              <a:t> to </a:t>
            </a:r>
            <a:r>
              <a:rPr lang="en-US" b="1" u="none" dirty="0"/>
              <a:t>not</a:t>
            </a:r>
            <a:r>
              <a:rPr lang="en-US" b="0" u="none" dirty="0"/>
              <a:t> do the plan, because it would allow </a:t>
            </a:r>
            <a:r>
              <a:rPr lang="en-US" b="1" u="none" dirty="0"/>
              <a:t>nuclear proliferation</a:t>
            </a:r>
            <a:r>
              <a:rPr lang="en-US" b="0" u="none" dirty="0"/>
              <a:t> which the </a:t>
            </a:r>
            <a:r>
              <a:rPr lang="en-US" b="0" u="none" dirty="0" err="1"/>
              <a:t>aff</a:t>
            </a:r>
            <a:r>
              <a:rPr lang="en-US" b="0" u="none" dirty="0"/>
              <a:t> has said would </a:t>
            </a:r>
            <a:r>
              <a:rPr lang="en-US" b="1" u="none" dirty="0"/>
              <a:t>prevent conflict</a:t>
            </a:r>
            <a:r>
              <a:rPr lang="en-US" b="0" u="none" dirty="0"/>
              <a:t>.</a:t>
            </a:r>
          </a:p>
          <a:p>
            <a:endParaRPr lang="en-US" b="0" u="none" dirty="0"/>
          </a:p>
          <a:p>
            <a:r>
              <a:rPr lang="en-US" b="0" u="none" dirty="0"/>
              <a:t>Likewise, if against the Deterrence DA the 2AC argues both a link turn that “the plan strengthens deterrence” and an impact turn that “deterrence will cause a war with Russia,” they have argued that the </a:t>
            </a:r>
            <a:r>
              <a:rPr lang="en-US" b="1" u="none" dirty="0"/>
              <a:t>plan causes a bad thing</a:t>
            </a:r>
            <a:r>
              <a:rPr lang="en-US" b="0" u="none" dirty="0"/>
              <a:t>, and have essentially read a </a:t>
            </a:r>
            <a:r>
              <a:rPr lang="en-US" b="1" u="none" dirty="0"/>
              <a:t>disadvantage against themselves</a:t>
            </a:r>
            <a:r>
              <a:rPr lang="en-US" b="0" u="none" dirty="0"/>
              <a:t>.</a:t>
            </a:r>
          </a:p>
          <a:p>
            <a:endParaRPr lang="en-US" b="0" u="none" dirty="0"/>
          </a:p>
          <a:p>
            <a:r>
              <a:rPr lang="en-US" b="0" u="none" dirty="0"/>
              <a:t>Hopefully, you will never run into this problem. Double-turns can largely be avoided by carefully selecting the arguments for your 2AC well before a debate round ever happens. However, you should always pay attention to make sure you don’t accidentally walk into this problem, or notice when your opponents make a mistake you can punish.</a:t>
            </a:r>
            <a:endParaRPr lang="en-US" dirty="0"/>
          </a:p>
        </p:txBody>
      </p:sp>
      <p:sp>
        <p:nvSpPr>
          <p:cNvPr id="4" name="Slide Number Placeholder 3"/>
          <p:cNvSpPr>
            <a:spLocks noGrp="1"/>
          </p:cNvSpPr>
          <p:nvPr>
            <p:ph type="sldNum" sz="quarter" idx="5"/>
          </p:nvPr>
        </p:nvSpPr>
        <p:spPr/>
        <p:txBody>
          <a:bodyPr/>
          <a:lstStyle/>
          <a:p>
            <a:fld id="{A5DD3C23-51D1-4E69-9DB6-E1A429709C3F}" type="slidenum">
              <a:rPr lang="en-US" smtClean="0"/>
              <a:t>22</a:t>
            </a:fld>
            <a:endParaRPr lang="en-US"/>
          </a:p>
        </p:txBody>
      </p:sp>
    </p:spTree>
    <p:extLst>
      <p:ext uri="{BB962C8B-B14F-4D97-AF65-F5344CB8AC3E}">
        <p14:creationId xmlns:p14="http://schemas.microsoft.com/office/powerpoint/2010/main" val="3652589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concludes the introduction to Disadvantages. I hope you found this useful!</a:t>
            </a:r>
            <a:br>
              <a:rPr lang="en-US" dirty="0"/>
            </a:br>
            <a:br>
              <a:rPr lang="en-US" dirty="0"/>
            </a:br>
            <a:r>
              <a:rPr lang="en-US" dirty="0"/>
              <a:t>As always, if you have any comments, questions, or concerns, feel free to reach out to myself or any other IU coach.</a:t>
            </a:r>
            <a:br>
              <a:rPr lang="en-US" dirty="0"/>
            </a:br>
            <a:br>
              <a:rPr lang="en-US" dirty="0"/>
            </a:br>
            <a:r>
              <a:rPr lang="en-US" dirty="0"/>
              <a:t>Thanks for your time!</a:t>
            </a:r>
          </a:p>
        </p:txBody>
      </p:sp>
      <p:sp>
        <p:nvSpPr>
          <p:cNvPr id="4" name="Slide Number Placeholder 3"/>
          <p:cNvSpPr>
            <a:spLocks noGrp="1"/>
          </p:cNvSpPr>
          <p:nvPr>
            <p:ph type="sldNum" sz="quarter" idx="5"/>
          </p:nvPr>
        </p:nvSpPr>
        <p:spPr/>
        <p:txBody>
          <a:bodyPr/>
          <a:lstStyle/>
          <a:p>
            <a:fld id="{A5DD3C23-51D1-4E69-9DB6-E1A429709C3F}" type="slidenum">
              <a:rPr lang="en-US" smtClean="0"/>
              <a:t>23</a:t>
            </a:fld>
            <a:endParaRPr lang="en-US"/>
          </a:p>
        </p:txBody>
      </p:sp>
    </p:spTree>
    <p:extLst>
      <p:ext uri="{BB962C8B-B14F-4D97-AF65-F5344CB8AC3E}">
        <p14:creationId xmlns:p14="http://schemas.microsoft.com/office/powerpoint/2010/main" val="62489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what is a disadvantage?</a:t>
            </a:r>
          </a:p>
        </p:txBody>
      </p:sp>
      <p:sp>
        <p:nvSpPr>
          <p:cNvPr id="4" name="Slide Number Placeholder 3"/>
          <p:cNvSpPr>
            <a:spLocks noGrp="1"/>
          </p:cNvSpPr>
          <p:nvPr>
            <p:ph type="sldNum" sz="quarter" idx="5"/>
          </p:nvPr>
        </p:nvSpPr>
        <p:spPr/>
        <p:txBody>
          <a:bodyPr/>
          <a:lstStyle/>
          <a:p>
            <a:fld id="{A5DD3C23-51D1-4E69-9DB6-E1A429709C3F}" type="slidenum">
              <a:rPr lang="en-US" smtClean="0"/>
              <a:t>3</a:t>
            </a:fld>
            <a:endParaRPr lang="en-US"/>
          </a:p>
        </p:txBody>
      </p:sp>
    </p:spTree>
    <p:extLst>
      <p:ext uri="{BB962C8B-B14F-4D97-AF65-F5344CB8AC3E}">
        <p14:creationId xmlns:p14="http://schemas.microsoft.com/office/powerpoint/2010/main" val="1792882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disadvantage is simply a negative consequence that results from an action. Disadvantages are a critical part of the negative’s arsenal because they are direct way to argue that the plan is a bad idea.</a:t>
            </a:r>
            <a:br>
              <a:rPr lang="en-US" dirty="0"/>
            </a:br>
            <a:br>
              <a:rPr lang="en-US" dirty="0"/>
            </a:br>
            <a:r>
              <a:rPr lang="en-US" dirty="0"/>
              <a:t>Disadvantages are typically first introduced in the 1NC. It is less strategic to read DAs at other points because the negative wants as much time and as many speeches as possible to fully develop their argument throughout the debate.</a:t>
            </a:r>
            <a:br>
              <a:rPr lang="en-US" dirty="0"/>
            </a:br>
            <a:br>
              <a:rPr lang="en-US" dirty="0"/>
            </a:br>
            <a:r>
              <a:rPr lang="en-US" dirty="0"/>
              <a:t>There are four parts of a disadvantage that we will examine in turn: Uniqueness, Links, Internal Links, and Impacts. To make sense of these terms, we will use three disadvantages as examples for each part.</a:t>
            </a:r>
          </a:p>
        </p:txBody>
      </p:sp>
      <p:sp>
        <p:nvSpPr>
          <p:cNvPr id="4" name="Slide Number Placeholder 3"/>
          <p:cNvSpPr>
            <a:spLocks noGrp="1"/>
          </p:cNvSpPr>
          <p:nvPr>
            <p:ph type="sldNum" sz="quarter" idx="5"/>
          </p:nvPr>
        </p:nvSpPr>
        <p:spPr/>
        <p:txBody>
          <a:bodyPr/>
          <a:lstStyle/>
          <a:p>
            <a:fld id="{A5DD3C23-51D1-4E69-9DB6-E1A429709C3F}" type="slidenum">
              <a:rPr lang="en-US" smtClean="0"/>
              <a:t>4</a:t>
            </a:fld>
            <a:endParaRPr lang="en-US"/>
          </a:p>
        </p:txBody>
      </p:sp>
    </p:spTree>
    <p:extLst>
      <p:ext uri="{BB962C8B-B14F-4D97-AF65-F5344CB8AC3E}">
        <p14:creationId xmlns:p14="http://schemas.microsoft.com/office/powerpoint/2010/main" val="962950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“Uniqueness” refers to the state of the world now. The reason we call this “uniqueness” is because it is used to help determine if a disadvantage is a </a:t>
            </a:r>
            <a:r>
              <a:rPr lang="en-US" i="1" dirty="0"/>
              <a:t>unique </a:t>
            </a:r>
            <a:r>
              <a:rPr lang="en-US" i="0" dirty="0"/>
              <a:t>result of an action.</a:t>
            </a:r>
            <a:br>
              <a:rPr lang="en-US" i="0" dirty="0"/>
            </a:br>
            <a:br>
              <a:rPr lang="en-US" i="0" dirty="0"/>
            </a:br>
            <a:r>
              <a:rPr lang="en-US" i="0" dirty="0"/>
              <a:t>The negative wants to prove their DA is “unique.” This means that the negative consequence will </a:t>
            </a:r>
            <a:r>
              <a:rPr lang="en-US" i="1" dirty="0"/>
              <a:t>only occur </a:t>
            </a:r>
            <a:r>
              <a:rPr lang="en-US" i="0" dirty="0"/>
              <a:t>if the </a:t>
            </a:r>
            <a:r>
              <a:rPr lang="en-US" i="1" dirty="0"/>
              <a:t>plan </a:t>
            </a:r>
            <a:r>
              <a:rPr lang="en-US" i="0" dirty="0"/>
              <a:t>is passed. In other words, the world is fine now, but the plan uniquely changes something that brings about a negative consequence.</a:t>
            </a:r>
            <a:br>
              <a:rPr lang="en-US" i="0" dirty="0"/>
            </a:br>
            <a:br>
              <a:rPr lang="en-US" i="0" dirty="0"/>
            </a:br>
            <a:r>
              <a:rPr lang="en-US" i="0" dirty="0"/>
              <a:t>If the negative impact were to occur </a:t>
            </a:r>
            <a:r>
              <a:rPr lang="en-US" i="1" dirty="0"/>
              <a:t>anyway</a:t>
            </a:r>
            <a:r>
              <a:rPr lang="en-US" i="0" dirty="0"/>
              <a:t>, regardless if the plan passes or not, the disadvantage would be </a:t>
            </a:r>
            <a:r>
              <a:rPr lang="en-US" i="1" dirty="0"/>
              <a:t>non-unique. </a:t>
            </a:r>
            <a:r>
              <a:rPr lang="en-US" i="0" dirty="0"/>
              <a:t>If </a:t>
            </a:r>
            <a:r>
              <a:rPr lang="en-US" i="1" dirty="0"/>
              <a:t>something else</a:t>
            </a:r>
            <a:r>
              <a:rPr lang="en-US" i="0" dirty="0"/>
              <a:t> also causes the negative consequence, then it is not a </a:t>
            </a:r>
            <a:r>
              <a:rPr lang="en-US" i="1" dirty="0"/>
              <a:t>unique cost</a:t>
            </a:r>
            <a:r>
              <a:rPr lang="en-US" i="0" dirty="0"/>
              <a:t> to the plan.</a:t>
            </a:r>
            <a:br>
              <a:rPr lang="en-US" i="0" dirty="0"/>
            </a:br>
            <a:br>
              <a:rPr lang="en-US" i="0" dirty="0"/>
            </a:br>
            <a:r>
              <a:rPr lang="en-US" i="0" dirty="0"/>
              <a:t>Let’s return to the example of the NATO affirmative and the Credibility Disadvantage. The negative wants to argue that if the US were to withdraw from NATO, the United States would lose international credibility on other security commitments. For this to be a </a:t>
            </a:r>
            <a:r>
              <a:rPr lang="en-US" i="1" dirty="0"/>
              <a:t>unique</a:t>
            </a:r>
            <a:r>
              <a:rPr lang="en-US" i="0" u="none" dirty="0"/>
              <a:t> DA, the negative needs to win that US international credibility is currently high. If United States credibility were currently low, then withdrawing from NATO would not be the </a:t>
            </a:r>
            <a:r>
              <a:rPr lang="en-US" i="1" u="none" dirty="0"/>
              <a:t>unique</a:t>
            </a:r>
            <a:r>
              <a:rPr lang="en-US" i="0" u="none" dirty="0"/>
              <a:t> thing that causes the United States’ credibility to decline.</a:t>
            </a:r>
            <a:br>
              <a:rPr lang="en-US" i="0" u="none" dirty="0"/>
            </a:br>
            <a:br>
              <a:rPr lang="en-US" i="0" u="none" dirty="0"/>
            </a:br>
            <a:r>
              <a:rPr lang="en-US" i="0" u="none" dirty="0"/>
              <a:t>Similarly, if the negative were to read a Deterrence DA, arguing that withdrawal from NATO would undermine the ability to deter Russia from aggressive military actions, the negative needs to win that deterrence is currently effective. If deterrence against Russia is ineffective now, then we would expect Russia to be aggressive </a:t>
            </a:r>
            <a:r>
              <a:rPr lang="en-US" i="1" u="none" dirty="0"/>
              <a:t>regardless</a:t>
            </a:r>
            <a:r>
              <a:rPr lang="en-US" i="0" u="none" dirty="0"/>
              <a:t> of the plan.</a:t>
            </a:r>
            <a:br>
              <a:rPr lang="en-US" i="0" u="none" dirty="0"/>
            </a:br>
            <a:br>
              <a:rPr lang="en-US" i="0" u="none" dirty="0"/>
            </a:br>
            <a:r>
              <a:rPr lang="en-US" i="0" u="none" dirty="0"/>
              <a:t>Finally, against an affirmative limiting US commitments to South Korea, one common disadvantage is a “Relations DA.” This DA would argue that limiting our commitment to South Korea would damage US-South Korean relations. For this DA to be “unique,” the negative needs to win that relations between the US and South Korea are currently high.</a:t>
            </a:r>
            <a:br>
              <a:rPr lang="en-US" i="0" u="none" dirty="0"/>
            </a:br>
            <a:br>
              <a:rPr lang="en-US" i="0" u="none" dirty="0"/>
            </a:br>
            <a:r>
              <a:rPr lang="en-US" i="0" u="none" dirty="0"/>
              <a:t>In short, the neg needs to win that the plan uniquely changes the state of the world.</a:t>
            </a:r>
            <a:endParaRPr lang="en-US" dirty="0"/>
          </a:p>
        </p:txBody>
      </p:sp>
      <p:sp>
        <p:nvSpPr>
          <p:cNvPr id="4" name="Slide Number Placeholder 3"/>
          <p:cNvSpPr>
            <a:spLocks noGrp="1"/>
          </p:cNvSpPr>
          <p:nvPr>
            <p:ph type="sldNum" sz="quarter" idx="5"/>
          </p:nvPr>
        </p:nvSpPr>
        <p:spPr/>
        <p:txBody>
          <a:bodyPr/>
          <a:lstStyle/>
          <a:p>
            <a:fld id="{A5DD3C23-51D1-4E69-9DB6-E1A429709C3F}" type="slidenum">
              <a:rPr lang="en-US" smtClean="0"/>
              <a:t>5</a:t>
            </a:fld>
            <a:endParaRPr lang="en-US"/>
          </a:p>
        </p:txBody>
      </p:sp>
    </p:spTree>
    <p:extLst>
      <p:ext uri="{BB962C8B-B14F-4D97-AF65-F5344CB8AC3E}">
        <p14:creationId xmlns:p14="http://schemas.microsoft.com/office/powerpoint/2010/main" val="1838326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link is whatever the plan does that is a problem. What does the plan do that sets in motion events that lead to a negative consequence?</a:t>
            </a:r>
          </a:p>
          <a:p>
            <a:endParaRPr lang="en-US" dirty="0"/>
          </a:p>
          <a:p>
            <a:r>
              <a:rPr lang="en-US" dirty="0"/>
              <a:t>In the “Credibility DA” example, the “link” is that withdrawing from NATO causes other nations to question the credibility of our other security commitments. For the “Deterrence DA,” the link would be explanation of how withdrawal undermines NATO and the US’s ability to deter Russian aggression. Finally, for the “Relations DA,” the link would be evidence that South Korean leaders would look negatively on the US limiting their defense commitments.</a:t>
            </a:r>
          </a:p>
        </p:txBody>
      </p:sp>
      <p:sp>
        <p:nvSpPr>
          <p:cNvPr id="4" name="Slide Number Placeholder 3"/>
          <p:cNvSpPr>
            <a:spLocks noGrp="1"/>
          </p:cNvSpPr>
          <p:nvPr>
            <p:ph type="sldNum" sz="quarter" idx="5"/>
          </p:nvPr>
        </p:nvSpPr>
        <p:spPr/>
        <p:txBody>
          <a:bodyPr/>
          <a:lstStyle/>
          <a:p>
            <a:fld id="{A5DD3C23-51D1-4E69-9DB6-E1A429709C3F}" type="slidenum">
              <a:rPr lang="en-US" smtClean="0"/>
              <a:t>6</a:t>
            </a:fld>
            <a:endParaRPr lang="en-US"/>
          </a:p>
        </p:txBody>
      </p:sp>
    </p:spTree>
    <p:extLst>
      <p:ext uri="{BB962C8B-B14F-4D97-AF65-F5344CB8AC3E}">
        <p14:creationId xmlns:p14="http://schemas.microsoft.com/office/powerpoint/2010/main" val="2519040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internal link is a step between whatever is the link and whatever is the impact, or final negative consequence, of the disadvantage. A DA may have one or many internal links. It is generally desirable for a DA to be simpler and have fewer internal links because there are fewer assumptions that could then be challenged.</a:t>
            </a:r>
          </a:p>
          <a:p>
            <a:endParaRPr lang="en-US" dirty="0"/>
          </a:p>
          <a:p>
            <a:r>
              <a:rPr lang="en-US" dirty="0"/>
              <a:t>In the “Credibility DA,” internal links connects the decline in US credibility to the reactions of other nations under other security commitments such as the Nuclear Non-Proliferation Treaty, or NPT. The neg may argue the only thing holding the NPT together and preventing other nations from pursuing nuclear weapons is their faith in the commitment of the United States. If the United States’ commitments were to come under serious doubt, perhaps those nations would ignore the NPT and pursue nuclear weapons.</a:t>
            </a:r>
          </a:p>
          <a:p>
            <a:endParaRPr lang="en-US" dirty="0"/>
          </a:p>
          <a:p>
            <a:r>
              <a:rPr lang="en-US" dirty="0"/>
              <a:t>In the “Deterrence DA,” the internal link chain is between the effectiveness of deterrence and the behavior of a foreign nation, like Russia. The neg will argue that if US deterrence were to weaken, Russia would be emboldened and more likely to seize territory in Eastern Europe, such as in Georgia or Ukraine. They would support this claim with evidence that predicts Russia’s military strategy and how it is determined by US and NATO deterrence capabilities.</a:t>
            </a:r>
            <a:br>
              <a:rPr lang="en-US" dirty="0"/>
            </a:br>
            <a:br>
              <a:rPr lang="en-US" dirty="0"/>
            </a:br>
            <a:r>
              <a:rPr lang="en-US" dirty="0"/>
              <a:t>Finally, in the “Relations DA,” the internal link chain connects the decline in US-South Korean relations to an impact such as South Korea pursuing nuclear weapons. Due to South Korea’s proximity to China and North Korea, who possess nuclear weapons, the absence of US security guarantees may cause South Korea to feel the only way they can defend themselves is with nuclear weapons of their own.</a:t>
            </a:r>
          </a:p>
        </p:txBody>
      </p:sp>
      <p:sp>
        <p:nvSpPr>
          <p:cNvPr id="4" name="Slide Number Placeholder 3"/>
          <p:cNvSpPr>
            <a:spLocks noGrp="1"/>
          </p:cNvSpPr>
          <p:nvPr>
            <p:ph type="sldNum" sz="quarter" idx="5"/>
          </p:nvPr>
        </p:nvSpPr>
        <p:spPr/>
        <p:txBody>
          <a:bodyPr/>
          <a:lstStyle/>
          <a:p>
            <a:fld id="{A5DD3C23-51D1-4E69-9DB6-E1A429709C3F}" type="slidenum">
              <a:rPr lang="en-US" smtClean="0"/>
              <a:t>7</a:t>
            </a:fld>
            <a:endParaRPr lang="en-US"/>
          </a:p>
        </p:txBody>
      </p:sp>
    </p:spTree>
    <p:extLst>
      <p:ext uri="{BB962C8B-B14F-4D97-AF65-F5344CB8AC3E}">
        <p14:creationId xmlns:p14="http://schemas.microsoft.com/office/powerpoint/2010/main" val="1764191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final part of a DA is the impact. This is simply the final negative consequence that the plan causes as a result of the links and internal links. The negative has an incentive to argue that the impact to the DA is as large as possible because their goal is to prove that the DA is more significant than the plan’s advantages. The result is that the impact to DAs are often international wars, major environmental disasters, or other large scale consequences.</a:t>
            </a:r>
          </a:p>
          <a:p>
            <a:br>
              <a:rPr lang="en-US" dirty="0"/>
            </a:br>
            <a:r>
              <a:rPr lang="en-US" dirty="0"/>
              <a:t>In the Credibility DA, the most common impact to weakening the NPT is nuclear proliferation. The neg will argue the acquisition of nuclear weapons by other states would cause interstate warfare. They will read evidence from political scientists that predict that the spread of nuclear weapons makes conflict more likely for a variety of reasons, such as creating pressures of their enemies to preemptively strike before they finish developing nuclear weapons or because nuclear weapons may make a state feel more secure in starting conventional conflicts.</a:t>
            </a:r>
          </a:p>
          <a:p>
            <a:endParaRPr lang="en-US" dirty="0"/>
          </a:p>
          <a:p>
            <a:r>
              <a:rPr lang="en-US" dirty="0"/>
              <a:t>In the Deterrence DA, the impact would be tied to Russian military aggression. For example, if Russia were to try to seize further territory in Georgia or Ukraine, perhaps the United States could be drawn into a war with Russia because NATO would military defend the region and the United States could not afford to stay out due to national interests.</a:t>
            </a:r>
          </a:p>
          <a:p>
            <a:endParaRPr lang="en-US" dirty="0"/>
          </a:p>
          <a:p>
            <a:r>
              <a:rPr lang="en-US" dirty="0"/>
              <a:t>Finally, in the Relations DA, the impact to South Korea proliferation could be an armed conflict in South East Asia. For example, perhaps South Korean acquisition of nuclear weapons would encourage an arms race in the region, or perhaps other countries may feel the need to attack South Korea before they finish building their weapons.</a:t>
            </a:r>
            <a:br>
              <a:rPr lang="en-US" dirty="0"/>
            </a:br>
            <a:br>
              <a:rPr lang="en-US" dirty="0"/>
            </a:br>
            <a:r>
              <a:rPr lang="en-US" dirty="0"/>
              <a:t>One reaction you may have to these impacts is that they seem unlikely, exaggerated, or even far-fetched. That is a fair criticism of many of these arguments. But, as a game, the burden of demonstrating that these arguments are exaggerated lies on the affirmative, which requires research and preparation. Simply put, if a DA really is silly, it should lose debates to well prepared opponents. This doesn’t change the basic calculus that both sides want to make their advantages and disadvantages appear as large or significant as possible.</a:t>
            </a:r>
          </a:p>
        </p:txBody>
      </p:sp>
      <p:sp>
        <p:nvSpPr>
          <p:cNvPr id="4" name="Slide Number Placeholder 3"/>
          <p:cNvSpPr>
            <a:spLocks noGrp="1"/>
          </p:cNvSpPr>
          <p:nvPr>
            <p:ph type="sldNum" sz="quarter" idx="5"/>
          </p:nvPr>
        </p:nvSpPr>
        <p:spPr/>
        <p:txBody>
          <a:bodyPr/>
          <a:lstStyle/>
          <a:p>
            <a:fld id="{A5DD3C23-51D1-4E69-9DB6-E1A429709C3F}" type="slidenum">
              <a:rPr lang="en-US" smtClean="0"/>
              <a:t>8</a:t>
            </a:fld>
            <a:endParaRPr lang="en-US"/>
          </a:p>
        </p:txBody>
      </p:sp>
    </p:spTree>
    <p:extLst>
      <p:ext uri="{BB962C8B-B14F-4D97-AF65-F5344CB8AC3E}">
        <p14:creationId xmlns:p14="http://schemas.microsoft.com/office/powerpoint/2010/main" val="3053687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we’ve examined each part of the DA separately, here is what a complete Deterrence DA might look like in the 1NC. This would be supported by multiple pieces of evidence that together substantiate each point.</a:t>
            </a:r>
            <a:br>
              <a:rPr lang="en-US" dirty="0"/>
            </a:br>
            <a:br>
              <a:rPr lang="en-US" dirty="0"/>
            </a:br>
            <a:r>
              <a:rPr lang="en-US" dirty="0"/>
              <a:t>First, uniqueness – US support for NATO is creating an effective deterrent now.</a:t>
            </a:r>
            <a:br>
              <a:rPr lang="en-US" dirty="0"/>
            </a:br>
            <a:br>
              <a:rPr lang="en-US" dirty="0"/>
            </a:br>
            <a:r>
              <a:rPr lang="en-US" dirty="0"/>
              <a:t>Next, the link – The plan undermines the effectiveness of NATO’s deterrence posture by either withdrawing or causing European allies to doubt our commitment.</a:t>
            </a:r>
            <a:br>
              <a:rPr lang="en-US" dirty="0"/>
            </a:br>
            <a:br>
              <a:rPr lang="en-US" dirty="0"/>
            </a:br>
            <a:r>
              <a:rPr lang="en-US" dirty="0"/>
              <a:t>The internal link would include evidence that the lack of deterrence against Russia would cause them to invade or otherwise increase military aggression.</a:t>
            </a:r>
            <a:br>
              <a:rPr lang="en-US" dirty="0"/>
            </a:br>
            <a:br>
              <a:rPr lang="en-US" dirty="0"/>
            </a:br>
            <a:r>
              <a:rPr lang="en-US" dirty="0"/>
              <a:t>The impact would ultimately be a war between the Russia and the EU that draws-in the United States.</a:t>
            </a:r>
          </a:p>
        </p:txBody>
      </p:sp>
      <p:sp>
        <p:nvSpPr>
          <p:cNvPr id="4" name="Slide Number Placeholder 3"/>
          <p:cNvSpPr>
            <a:spLocks noGrp="1"/>
          </p:cNvSpPr>
          <p:nvPr>
            <p:ph type="sldNum" sz="quarter" idx="5"/>
          </p:nvPr>
        </p:nvSpPr>
        <p:spPr/>
        <p:txBody>
          <a:bodyPr/>
          <a:lstStyle/>
          <a:p>
            <a:fld id="{A5DD3C23-51D1-4E69-9DB6-E1A429709C3F}" type="slidenum">
              <a:rPr lang="en-US" smtClean="0"/>
              <a:t>9</a:t>
            </a:fld>
            <a:endParaRPr lang="en-US"/>
          </a:p>
        </p:txBody>
      </p:sp>
    </p:spTree>
    <p:extLst>
      <p:ext uri="{BB962C8B-B14F-4D97-AF65-F5344CB8AC3E}">
        <p14:creationId xmlns:p14="http://schemas.microsoft.com/office/powerpoint/2010/main" val="2209054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C778E158-BC6C-45D1-B5BB-19AE6A216C4C}" type="datetimeFigureOut">
              <a:rPr lang="en-US" smtClean="0"/>
              <a:t>12/17/2020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09A25B09-B6C2-4A8B-ABA0-FDF3CEC5336E}" type="slidenum">
              <a:rPr lang="en-US" smtClean="0"/>
              <a:t>‹#›</a:t>
            </a:fld>
            <a:endParaRPr lang="en-US"/>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019905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78E158-BC6C-45D1-B5BB-19AE6A216C4C}"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25B09-B6C2-4A8B-ABA0-FDF3CEC5336E}" type="slidenum">
              <a:rPr lang="en-US" smtClean="0"/>
              <a:t>‹#›</a:t>
            </a:fld>
            <a:endParaRPr lang="en-US"/>
          </a:p>
        </p:txBody>
      </p:sp>
    </p:spTree>
    <p:extLst>
      <p:ext uri="{BB962C8B-B14F-4D97-AF65-F5344CB8AC3E}">
        <p14:creationId xmlns:p14="http://schemas.microsoft.com/office/powerpoint/2010/main" val="3605094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78E158-BC6C-45D1-B5BB-19AE6A216C4C}"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25B09-B6C2-4A8B-ABA0-FDF3CEC5336E}" type="slidenum">
              <a:rPr lang="en-US" smtClean="0"/>
              <a:t>‹#›</a:t>
            </a:fld>
            <a:endParaRPr lang="en-US"/>
          </a:p>
        </p:txBody>
      </p:sp>
    </p:spTree>
    <p:extLst>
      <p:ext uri="{BB962C8B-B14F-4D97-AF65-F5344CB8AC3E}">
        <p14:creationId xmlns:p14="http://schemas.microsoft.com/office/powerpoint/2010/main" val="2879000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78E158-BC6C-45D1-B5BB-19AE6A216C4C}"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25B09-B6C2-4A8B-ABA0-FDF3CEC5336E}" type="slidenum">
              <a:rPr lang="en-US" smtClean="0"/>
              <a:t>‹#›</a:t>
            </a:fld>
            <a:endParaRPr lang="en-US"/>
          </a:p>
        </p:txBody>
      </p:sp>
    </p:spTree>
    <p:extLst>
      <p:ext uri="{BB962C8B-B14F-4D97-AF65-F5344CB8AC3E}">
        <p14:creationId xmlns:p14="http://schemas.microsoft.com/office/powerpoint/2010/main" val="339961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C778E158-BC6C-45D1-B5BB-19AE6A216C4C}" type="datetimeFigureOut">
              <a:rPr lang="en-US" smtClean="0"/>
              <a:t>12/17/2020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09A25B09-B6C2-4A8B-ABA0-FDF3CEC5336E}"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179614253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78E158-BC6C-45D1-B5BB-19AE6A216C4C}" type="datetimeFigureOut">
              <a:rPr lang="en-US" smtClean="0"/>
              <a:t>12/17/2020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25B09-B6C2-4A8B-ABA0-FDF3CEC5336E}" type="slidenum">
              <a:rPr lang="en-US" smtClean="0"/>
              <a:t>‹#›</a:t>
            </a:fld>
            <a:endParaRPr lang="en-US"/>
          </a:p>
        </p:txBody>
      </p:sp>
    </p:spTree>
    <p:extLst>
      <p:ext uri="{BB962C8B-B14F-4D97-AF65-F5344CB8AC3E}">
        <p14:creationId xmlns:p14="http://schemas.microsoft.com/office/powerpoint/2010/main" val="3543717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78E158-BC6C-45D1-B5BB-19AE6A216C4C}" type="datetimeFigureOut">
              <a:rPr lang="en-US" smtClean="0"/>
              <a:t>12/17/2020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A25B09-B6C2-4A8B-ABA0-FDF3CEC5336E}" type="slidenum">
              <a:rPr lang="en-US" smtClean="0"/>
              <a:t>‹#›</a:t>
            </a:fld>
            <a:endParaRPr lang="en-US"/>
          </a:p>
        </p:txBody>
      </p:sp>
    </p:spTree>
    <p:extLst>
      <p:ext uri="{BB962C8B-B14F-4D97-AF65-F5344CB8AC3E}">
        <p14:creationId xmlns:p14="http://schemas.microsoft.com/office/powerpoint/2010/main" val="1009905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78E158-BC6C-45D1-B5BB-19AE6A216C4C}" type="datetimeFigureOut">
              <a:rPr lang="en-US" smtClean="0"/>
              <a:t>12/17/2020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A25B09-B6C2-4A8B-ABA0-FDF3CEC5336E}" type="slidenum">
              <a:rPr lang="en-US" smtClean="0"/>
              <a:t>‹#›</a:t>
            </a:fld>
            <a:endParaRPr lang="en-US"/>
          </a:p>
        </p:txBody>
      </p:sp>
    </p:spTree>
    <p:extLst>
      <p:ext uri="{BB962C8B-B14F-4D97-AF65-F5344CB8AC3E}">
        <p14:creationId xmlns:p14="http://schemas.microsoft.com/office/powerpoint/2010/main" val="3661480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78E158-BC6C-45D1-B5BB-19AE6A216C4C}" type="datetimeFigureOut">
              <a:rPr lang="en-US" smtClean="0"/>
              <a:t>12/17/2020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A25B09-B6C2-4A8B-ABA0-FDF3CEC5336E}" type="slidenum">
              <a:rPr lang="en-US" smtClean="0"/>
              <a:t>‹#›</a:t>
            </a:fld>
            <a:endParaRPr lang="en-US"/>
          </a:p>
        </p:txBody>
      </p:sp>
    </p:spTree>
    <p:extLst>
      <p:ext uri="{BB962C8B-B14F-4D97-AF65-F5344CB8AC3E}">
        <p14:creationId xmlns:p14="http://schemas.microsoft.com/office/powerpoint/2010/main" val="1003610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778E158-BC6C-45D1-B5BB-19AE6A216C4C}" type="datetimeFigureOut">
              <a:rPr lang="en-US" smtClean="0"/>
              <a:t>12/17/2020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9A25B09-B6C2-4A8B-ABA0-FDF3CEC5336E}"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23699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778E158-BC6C-45D1-B5BB-19AE6A216C4C}" type="datetimeFigureOut">
              <a:rPr lang="en-US" smtClean="0"/>
              <a:t>12/17/2020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9A25B09-B6C2-4A8B-ABA0-FDF3CEC5336E}"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36797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C778E158-BC6C-45D1-B5BB-19AE6A216C4C}" type="datetimeFigureOut">
              <a:rPr lang="en-US" smtClean="0"/>
              <a:t>12/17/2020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09A25B09-B6C2-4A8B-ABA0-FDF3CEC5336E}"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8281028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67015-287A-4E09-8536-3B7BE9E77865}"/>
              </a:ext>
            </a:extLst>
          </p:cNvPr>
          <p:cNvSpPr>
            <a:spLocks noGrp="1"/>
          </p:cNvSpPr>
          <p:nvPr>
            <p:ph type="ctrTitle"/>
          </p:nvPr>
        </p:nvSpPr>
        <p:spPr/>
        <p:txBody>
          <a:bodyPr/>
          <a:lstStyle/>
          <a:p>
            <a:r>
              <a:rPr lang="en-US" dirty="0"/>
              <a:t>The Basics: Disadvantages</a:t>
            </a:r>
          </a:p>
        </p:txBody>
      </p:sp>
      <p:sp>
        <p:nvSpPr>
          <p:cNvPr id="3" name="Subtitle 2">
            <a:extLst>
              <a:ext uri="{FF2B5EF4-FFF2-40B4-BE49-F238E27FC236}">
                <a16:creationId xmlns:a16="http://schemas.microsoft.com/office/drawing/2014/main" id="{74D8CD36-9264-4CE1-9B81-DAEE70936D80}"/>
              </a:ext>
            </a:extLst>
          </p:cNvPr>
          <p:cNvSpPr>
            <a:spLocks noGrp="1"/>
          </p:cNvSpPr>
          <p:nvPr>
            <p:ph type="subTitle" idx="1"/>
          </p:nvPr>
        </p:nvSpPr>
        <p:spPr/>
        <p:txBody>
          <a:bodyPr/>
          <a:lstStyle/>
          <a:p>
            <a:r>
              <a:rPr lang="en-US" dirty="0"/>
              <a:t>Jacob Bosley</a:t>
            </a:r>
          </a:p>
          <a:p>
            <a:r>
              <a:rPr lang="en-US" dirty="0"/>
              <a:t>Indiana University 2020</a:t>
            </a:r>
          </a:p>
        </p:txBody>
      </p:sp>
    </p:spTree>
    <p:extLst>
      <p:ext uri="{BB962C8B-B14F-4D97-AF65-F5344CB8AC3E}">
        <p14:creationId xmlns:p14="http://schemas.microsoft.com/office/powerpoint/2010/main" val="3939896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BBF75A-B91F-4793-8301-823CA6A597E0}"/>
              </a:ext>
            </a:extLst>
          </p:cNvPr>
          <p:cNvSpPr>
            <a:spLocks noGrp="1"/>
          </p:cNvSpPr>
          <p:nvPr>
            <p:ph type="title"/>
          </p:nvPr>
        </p:nvSpPr>
        <p:spPr/>
        <p:txBody>
          <a:bodyPr/>
          <a:lstStyle/>
          <a:p>
            <a:r>
              <a:rPr lang="en-US" dirty="0"/>
              <a:t>II. The Negative</a:t>
            </a:r>
          </a:p>
        </p:txBody>
      </p:sp>
      <p:sp>
        <p:nvSpPr>
          <p:cNvPr id="5" name="Text Placeholder 4">
            <a:extLst>
              <a:ext uri="{FF2B5EF4-FFF2-40B4-BE49-F238E27FC236}">
                <a16:creationId xmlns:a16="http://schemas.microsoft.com/office/drawing/2014/main" id="{56B0ECF3-1905-41E5-ABA4-320E0EFCF0F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426423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D59E9-F677-46D1-A598-198E4E216B0E}"/>
              </a:ext>
            </a:extLst>
          </p:cNvPr>
          <p:cNvSpPr>
            <a:spLocks noGrp="1"/>
          </p:cNvSpPr>
          <p:nvPr>
            <p:ph type="title"/>
          </p:nvPr>
        </p:nvSpPr>
        <p:spPr/>
        <p:txBody>
          <a:bodyPr/>
          <a:lstStyle/>
          <a:p>
            <a:r>
              <a:rPr lang="en-US" dirty="0"/>
              <a:t>Why Read DAs?</a:t>
            </a:r>
          </a:p>
        </p:txBody>
      </p:sp>
      <p:sp>
        <p:nvSpPr>
          <p:cNvPr id="3" name="Content Placeholder 2">
            <a:extLst>
              <a:ext uri="{FF2B5EF4-FFF2-40B4-BE49-F238E27FC236}">
                <a16:creationId xmlns:a16="http://schemas.microsoft.com/office/drawing/2014/main" id="{34B94654-1A0A-4C21-B66B-57BDEDEB71E3}"/>
              </a:ext>
            </a:extLst>
          </p:cNvPr>
          <p:cNvSpPr>
            <a:spLocks noGrp="1"/>
          </p:cNvSpPr>
          <p:nvPr>
            <p:ph idx="1"/>
          </p:nvPr>
        </p:nvSpPr>
        <p:spPr/>
        <p:txBody>
          <a:bodyPr>
            <a:normAutofit/>
          </a:bodyPr>
          <a:lstStyle/>
          <a:p>
            <a:r>
              <a:rPr lang="en-US" dirty="0"/>
              <a:t>DAs are one the </a:t>
            </a:r>
            <a:r>
              <a:rPr lang="en-US" b="1" dirty="0"/>
              <a:t>shortest routes</a:t>
            </a:r>
            <a:r>
              <a:rPr lang="en-US" dirty="0"/>
              <a:t> to proving the plan is a </a:t>
            </a:r>
            <a:r>
              <a:rPr lang="en-US" b="1" dirty="0"/>
              <a:t>bad idea.</a:t>
            </a:r>
          </a:p>
          <a:p>
            <a:endParaRPr lang="en-US" dirty="0"/>
          </a:p>
          <a:p>
            <a:r>
              <a:rPr lang="en-US" dirty="0"/>
              <a:t>The neg is unlikely to win only by proving the plan is </a:t>
            </a:r>
            <a:r>
              <a:rPr lang="en-US" b="1" dirty="0"/>
              <a:t>not a good idea</a:t>
            </a:r>
            <a:r>
              <a:rPr lang="en-US" dirty="0"/>
              <a:t> or </a:t>
            </a:r>
            <a:r>
              <a:rPr lang="en-US" b="1" dirty="0"/>
              <a:t>fails</a:t>
            </a:r>
            <a:r>
              <a:rPr lang="en-US" b="1" i="1" dirty="0"/>
              <a:t>.</a:t>
            </a:r>
            <a:endParaRPr lang="en-US" dirty="0"/>
          </a:p>
          <a:p>
            <a:endParaRPr lang="en-US" dirty="0"/>
          </a:p>
          <a:p>
            <a:r>
              <a:rPr lang="en-US" dirty="0"/>
              <a:t>It is </a:t>
            </a:r>
            <a:r>
              <a:rPr lang="en-US" b="1" dirty="0"/>
              <a:t>much easier</a:t>
            </a:r>
            <a:r>
              <a:rPr lang="en-US" dirty="0"/>
              <a:t> to win that the, </a:t>
            </a:r>
            <a:r>
              <a:rPr lang="en-US" b="1" dirty="0"/>
              <a:t>on balance, is a bad idea</a:t>
            </a:r>
            <a:r>
              <a:rPr lang="en-US" dirty="0"/>
              <a:t>.</a:t>
            </a:r>
          </a:p>
        </p:txBody>
      </p:sp>
    </p:spTree>
    <p:extLst>
      <p:ext uri="{BB962C8B-B14F-4D97-AF65-F5344CB8AC3E}">
        <p14:creationId xmlns:p14="http://schemas.microsoft.com/office/powerpoint/2010/main" val="3392730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7248B-6A46-49FA-BE89-A830FAA857B7}"/>
              </a:ext>
            </a:extLst>
          </p:cNvPr>
          <p:cNvSpPr>
            <a:spLocks noGrp="1"/>
          </p:cNvSpPr>
          <p:nvPr>
            <p:ph type="title"/>
          </p:nvPr>
        </p:nvSpPr>
        <p:spPr/>
        <p:txBody>
          <a:bodyPr/>
          <a:lstStyle/>
          <a:p>
            <a:r>
              <a:rPr lang="en-US" dirty="0"/>
              <a:t>The Negative Block</a:t>
            </a:r>
          </a:p>
        </p:txBody>
      </p:sp>
      <p:sp>
        <p:nvSpPr>
          <p:cNvPr id="3" name="Content Placeholder 2">
            <a:extLst>
              <a:ext uri="{FF2B5EF4-FFF2-40B4-BE49-F238E27FC236}">
                <a16:creationId xmlns:a16="http://schemas.microsoft.com/office/drawing/2014/main" id="{7292D8AD-1DF3-48F1-AB8D-E6446EF36088}"/>
              </a:ext>
            </a:extLst>
          </p:cNvPr>
          <p:cNvSpPr>
            <a:spLocks noGrp="1"/>
          </p:cNvSpPr>
          <p:nvPr>
            <p:ph idx="1"/>
          </p:nvPr>
        </p:nvSpPr>
        <p:spPr/>
        <p:txBody>
          <a:bodyPr>
            <a:normAutofit/>
          </a:bodyPr>
          <a:lstStyle/>
          <a:p>
            <a:r>
              <a:rPr lang="en-US" dirty="0"/>
              <a:t>A DA read in the 1NC may be extended in </a:t>
            </a:r>
            <a:r>
              <a:rPr lang="en-US" b="1" dirty="0"/>
              <a:t>either</a:t>
            </a:r>
            <a:r>
              <a:rPr lang="en-US" dirty="0"/>
              <a:t> the 2NC or the 1NR.</a:t>
            </a:r>
          </a:p>
          <a:p>
            <a:endParaRPr lang="en-US" dirty="0"/>
          </a:p>
          <a:p>
            <a:r>
              <a:rPr lang="en-US" dirty="0"/>
              <a:t>Whoever covers the DA must respond to </a:t>
            </a:r>
            <a:r>
              <a:rPr lang="en-US" b="1" dirty="0"/>
              <a:t>every 2AC response.</a:t>
            </a:r>
            <a:endParaRPr lang="en-US" dirty="0"/>
          </a:p>
          <a:p>
            <a:endParaRPr lang="en-US" dirty="0"/>
          </a:p>
          <a:p>
            <a:r>
              <a:rPr lang="en-US" dirty="0"/>
              <a:t>The block may </a:t>
            </a:r>
            <a:r>
              <a:rPr lang="en-US" b="1" dirty="0"/>
              <a:t>add-on</a:t>
            </a:r>
            <a:r>
              <a:rPr lang="en-US" dirty="0"/>
              <a:t> to the DA.</a:t>
            </a:r>
          </a:p>
          <a:p>
            <a:pPr lvl="1"/>
            <a:r>
              <a:rPr lang="en-US" i="0" dirty="0"/>
              <a:t>New impact scenarios</a:t>
            </a:r>
          </a:p>
          <a:p>
            <a:pPr lvl="1"/>
            <a:r>
              <a:rPr lang="en-US" i="0" dirty="0"/>
              <a:t>New link arguments</a:t>
            </a:r>
          </a:p>
          <a:p>
            <a:pPr lvl="1"/>
            <a:endParaRPr lang="en-US" i="0" dirty="0"/>
          </a:p>
        </p:txBody>
      </p:sp>
    </p:spTree>
    <p:extLst>
      <p:ext uri="{BB962C8B-B14F-4D97-AF65-F5344CB8AC3E}">
        <p14:creationId xmlns:p14="http://schemas.microsoft.com/office/powerpoint/2010/main" val="333688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35F11-7922-4ADB-889F-72EC98C8A1B2}"/>
              </a:ext>
            </a:extLst>
          </p:cNvPr>
          <p:cNvSpPr>
            <a:spLocks noGrp="1"/>
          </p:cNvSpPr>
          <p:nvPr>
            <p:ph type="title"/>
          </p:nvPr>
        </p:nvSpPr>
        <p:spPr/>
        <p:txBody>
          <a:bodyPr/>
          <a:lstStyle/>
          <a:p>
            <a:r>
              <a:rPr lang="en-US" dirty="0"/>
              <a:t>Impact Calculus: Overview</a:t>
            </a:r>
          </a:p>
        </p:txBody>
      </p:sp>
      <p:sp>
        <p:nvSpPr>
          <p:cNvPr id="3" name="Content Placeholder 2">
            <a:extLst>
              <a:ext uri="{FF2B5EF4-FFF2-40B4-BE49-F238E27FC236}">
                <a16:creationId xmlns:a16="http://schemas.microsoft.com/office/drawing/2014/main" id="{F76769C4-936A-48A9-A225-B415F0D9FB4F}"/>
              </a:ext>
            </a:extLst>
          </p:cNvPr>
          <p:cNvSpPr>
            <a:spLocks noGrp="1"/>
          </p:cNvSpPr>
          <p:nvPr>
            <p:ph idx="1"/>
          </p:nvPr>
        </p:nvSpPr>
        <p:spPr/>
        <p:txBody>
          <a:bodyPr/>
          <a:lstStyle/>
          <a:p>
            <a:r>
              <a:rPr lang="en-US" dirty="0"/>
              <a:t>Many judges default to </a:t>
            </a:r>
            <a:r>
              <a:rPr lang="en-US" b="1" dirty="0"/>
              <a:t>cost-benefit analysis</a:t>
            </a:r>
            <a:r>
              <a:rPr lang="en-US" dirty="0"/>
              <a:t> in deciding who wins.</a:t>
            </a:r>
          </a:p>
          <a:p>
            <a:endParaRPr lang="en-US" dirty="0"/>
          </a:p>
          <a:p>
            <a:r>
              <a:rPr lang="en-US" dirty="0"/>
              <a:t>The neg wants to prove the </a:t>
            </a:r>
            <a:r>
              <a:rPr lang="en-US" b="1" dirty="0"/>
              <a:t>DA outweighs the plan. </a:t>
            </a:r>
            <a:r>
              <a:rPr lang="en-US" dirty="0"/>
              <a:t>This means the DA impacts:</a:t>
            </a:r>
          </a:p>
          <a:p>
            <a:pPr lvl="1"/>
            <a:r>
              <a:rPr lang="en-US" i="0" dirty="0"/>
              <a:t>The impacts of the DA are </a:t>
            </a:r>
            <a:r>
              <a:rPr lang="en-US" b="1" i="0" dirty="0"/>
              <a:t>more significant</a:t>
            </a:r>
            <a:r>
              <a:rPr lang="en-US" i="0" dirty="0"/>
              <a:t> than the advantages.</a:t>
            </a:r>
          </a:p>
          <a:p>
            <a:pPr lvl="1"/>
            <a:r>
              <a:rPr lang="en-US" i="0" dirty="0"/>
              <a:t>The impacts of the DA </a:t>
            </a:r>
            <a:r>
              <a:rPr lang="en-US" b="1" i="0" dirty="0"/>
              <a:t>implicate</a:t>
            </a:r>
            <a:r>
              <a:rPr lang="en-US" i="0" dirty="0"/>
              <a:t> (“turn”) the advantages.</a:t>
            </a:r>
          </a:p>
          <a:p>
            <a:endParaRPr lang="en-US" dirty="0"/>
          </a:p>
          <a:p>
            <a:endParaRPr lang="en-US" dirty="0"/>
          </a:p>
        </p:txBody>
      </p:sp>
    </p:spTree>
    <p:extLst>
      <p:ext uri="{BB962C8B-B14F-4D97-AF65-F5344CB8AC3E}">
        <p14:creationId xmlns:p14="http://schemas.microsoft.com/office/powerpoint/2010/main" val="3600435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6595E-804D-42E0-BC18-89E4B730C2A6}"/>
              </a:ext>
            </a:extLst>
          </p:cNvPr>
          <p:cNvSpPr>
            <a:spLocks noGrp="1"/>
          </p:cNvSpPr>
          <p:nvPr>
            <p:ph type="title"/>
          </p:nvPr>
        </p:nvSpPr>
        <p:spPr/>
        <p:txBody>
          <a:bodyPr/>
          <a:lstStyle/>
          <a:p>
            <a:r>
              <a:rPr lang="en-US" dirty="0"/>
              <a:t>Impact Calculus: The Trinity</a:t>
            </a:r>
          </a:p>
        </p:txBody>
      </p:sp>
      <p:sp>
        <p:nvSpPr>
          <p:cNvPr id="3" name="Content Placeholder 2">
            <a:extLst>
              <a:ext uri="{FF2B5EF4-FFF2-40B4-BE49-F238E27FC236}">
                <a16:creationId xmlns:a16="http://schemas.microsoft.com/office/drawing/2014/main" id="{A9CF2C93-AADE-4CA0-91CF-36C724498D58}"/>
              </a:ext>
            </a:extLst>
          </p:cNvPr>
          <p:cNvSpPr>
            <a:spLocks noGrp="1"/>
          </p:cNvSpPr>
          <p:nvPr>
            <p:ph idx="1"/>
          </p:nvPr>
        </p:nvSpPr>
        <p:spPr/>
        <p:txBody>
          <a:bodyPr/>
          <a:lstStyle/>
          <a:p>
            <a:pPr marL="0" indent="0">
              <a:buNone/>
            </a:pPr>
            <a:r>
              <a:rPr lang="en-US" dirty="0"/>
              <a:t>Impacts are often compared across three basic aspects:</a:t>
            </a:r>
          </a:p>
          <a:p>
            <a:endParaRPr lang="en-US" dirty="0"/>
          </a:p>
          <a:p>
            <a:pPr marL="457200" indent="-457200">
              <a:buAutoNum type="arabicPeriod"/>
            </a:pPr>
            <a:r>
              <a:rPr lang="en-US" b="1" dirty="0"/>
              <a:t>Probability</a:t>
            </a:r>
            <a:r>
              <a:rPr lang="en-US" dirty="0"/>
              <a:t> – Which impact is </a:t>
            </a:r>
            <a:r>
              <a:rPr lang="en-US" b="1" dirty="0"/>
              <a:t>more likely?</a:t>
            </a:r>
            <a:endParaRPr lang="en-US" dirty="0"/>
          </a:p>
          <a:p>
            <a:pPr marL="457200" indent="-457200">
              <a:buAutoNum type="arabicPeriod"/>
            </a:pPr>
            <a:endParaRPr lang="en-US" dirty="0"/>
          </a:p>
          <a:p>
            <a:pPr marL="457200" indent="-457200">
              <a:buAutoNum type="arabicPeriod"/>
            </a:pPr>
            <a:r>
              <a:rPr lang="en-US" b="1" dirty="0"/>
              <a:t>Magnitude</a:t>
            </a:r>
            <a:r>
              <a:rPr lang="en-US" dirty="0"/>
              <a:t> – Which impact is </a:t>
            </a:r>
            <a:r>
              <a:rPr lang="en-US" b="1" dirty="0"/>
              <a:t>larger?</a:t>
            </a:r>
            <a:endParaRPr lang="en-US" dirty="0"/>
          </a:p>
          <a:p>
            <a:pPr marL="457200" indent="-457200">
              <a:buAutoNum type="arabicPeriod"/>
            </a:pPr>
            <a:endParaRPr lang="en-US" dirty="0"/>
          </a:p>
          <a:p>
            <a:pPr marL="457200" indent="-457200">
              <a:buAutoNum type="arabicPeriod"/>
            </a:pPr>
            <a:r>
              <a:rPr lang="en-US" b="1" dirty="0"/>
              <a:t>Time Frame</a:t>
            </a:r>
            <a:r>
              <a:rPr lang="en-US" dirty="0"/>
              <a:t> – Which impact </a:t>
            </a:r>
            <a:r>
              <a:rPr lang="en-US" b="1" dirty="0"/>
              <a:t>happens sooner?</a:t>
            </a:r>
          </a:p>
        </p:txBody>
      </p:sp>
    </p:spTree>
    <p:extLst>
      <p:ext uri="{BB962C8B-B14F-4D97-AF65-F5344CB8AC3E}">
        <p14:creationId xmlns:p14="http://schemas.microsoft.com/office/powerpoint/2010/main" val="1258502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3EDD1-ABDA-43BC-A4D8-D51A276CA18C}"/>
              </a:ext>
            </a:extLst>
          </p:cNvPr>
          <p:cNvSpPr>
            <a:spLocks noGrp="1"/>
          </p:cNvSpPr>
          <p:nvPr>
            <p:ph type="title"/>
          </p:nvPr>
        </p:nvSpPr>
        <p:spPr/>
        <p:txBody>
          <a:bodyPr/>
          <a:lstStyle/>
          <a:p>
            <a:r>
              <a:rPr lang="en-US" dirty="0"/>
              <a:t>Impact Calculus: Example</a:t>
            </a:r>
          </a:p>
        </p:txBody>
      </p:sp>
      <p:sp>
        <p:nvSpPr>
          <p:cNvPr id="4" name="Content Placeholder 3">
            <a:extLst>
              <a:ext uri="{FF2B5EF4-FFF2-40B4-BE49-F238E27FC236}">
                <a16:creationId xmlns:a16="http://schemas.microsoft.com/office/drawing/2014/main" id="{E9A7FCCC-9A7E-41D6-8A80-6C4E78A68259}"/>
              </a:ext>
            </a:extLst>
          </p:cNvPr>
          <p:cNvSpPr>
            <a:spLocks noGrp="1"/>
          </p:cNvSpPr>
          <p:nvPr>
            <p:ph sz="half" idx="1"/>
          </p:nvPr>
        </p:nvSpPr>
        <p:spPr/>
        <p:txBody>
          <a:bodyPr>
            <a:normAutofit/>
          </a:bodyPr>
          <a:lstStyle/>
          <a:p>
            <a:r>
              <a:rPr lang="en-US" b="1" dirty="0"/>
              <a:t>1AC</a:t>
            </a:r>
          </a:p>
          <a:p>
            <a:pPr lvl="1"/>
            <a:r>
              <a:rPr lang="en-US" i="0" dirty="0"/>
              <a:t>Plan: Withdraw from NATO</a:t>
            </a:r>
          </a:p>
          <a:p>
            <a:pPr lvl="1"/>
            <a:r>
              <a:rPr lang="en-US" i="0" dirty="0"/>
              <a:t>Adv 1: US-Russian War</a:t>
            </a:r>
          </a:p>
          <a:p>
            <a:pPr lvl="1"/>
            <a:r>
              <a:rPr lang="en-US" i="0" dirty="0"/>
              <a:t>Adv 2: EU Leadership</a:t>
            </a:r>
          </a:p>
          <a:p>
            <a:endParaRPr lang="en-US" dirty="0"/>
          </a:p>
          <a:p>
            <a:r>
              <a:rPr lang="en-US" b="1" dirty="0"/>
              <a:t>DA</a:t>
            </a:r>
          </a:p>
          <a:p>
            <a:pPr lvl="1"/>
            <a:r>
              <a:rPr lang="en-US" i="0" dirty="0"/>
              <a:t>Credibility DA</a:t>
            </a:r>
          </a:p>
          <a:p>
            <a:pPr lvl="1"/>
            <a:r>
              <a:rPr lang="en-US" i="0" dirty="0"/>
              <a:t>NPT Collapse -&gt; Nuclear Proliferation</a:t>
            </a:r>
          </a:p>
        </p:txBody>
      </p:sp>
      <p:sp>
        <p:nvSpPr>
          <p:cNvPr id="5" name="Content Placeholder 4">
            <a:extLst>
              <a:ext uri="{FF2B5EF4-FFF2-40B4-BE49-F238E27FC236}">
                <a16:creationId xmlns:a16="http://schemas.microsoft.com/office/drawing/2014/main" id="{11C00C6F-B57A-4389-8021-DB00810786F2}"/>
              </a:ext>
            </a:extLst>
          </p:cNvPr>
          <p:cNvSpPr>
            <a:spLocks noGrp="1"/>
          </p:cNvSpPr>
          <p:nvPr>
            <p:ph sz="half" idx="2"/>
          </p:nvPr>
        </p:nvSpPr>
        <p:spPr/>
        <p:txBody>
          <a:bodyPr>
            <a:normAutofit/>
          </a:bodyPr>
          <a:lstStyle/>
          <a:p>
            <a:r>
              <a:rPr lang="en-US" b="1" dirty="0"/>
              <a:t>Neg Block (2NC or 1NR)</a:t>
            </a:r>
          </a:p>
          <a:p>
            <a:pPr marL="0" indent="0">
              <a:buNone/>
            </a:pPr>
            <a:r>
              <a:rPr lang="en-US" dirty="0"/>
              <a:t>“Nuclear proliferation outweighs”</a:t>
            </a:r>
          </a:p>
          <a:p>
            <a:pPr marL="457200" indent="-457200">
              <a:buAutoNum type="arabicPeriod"/>
            </a:pPr>
            <a:r>
              <a:rPr lang="en-US" dirty="0"/>
              <a:t>Nuclear proliferation is more likely to cause conflict</a:t>
            </a:r>
          </a:p>
          <a:p>
            <a:pPr marL="457200" indent="-457200">
              <a:buAutoNum type="arabicPeriod"/>
            </a:pPr>
            <a:r>
              <a:rPr lang="en-US" dirty="0"/>
              <a:t>Proliferation causes US-Russian war</a:t>
            </a:r>
          </a:p>
          <a:p>
            <a:pPr marL="457200" indent="-457200">
              <a:buAutoNum type="arabicPeriod"/>
            </a:pPr>
            <a:r>
              <a:rPr lang="en-US" dirty="0"/>
              <a:t>Proliferation undermines EU leadership</a:t>
            </a:r>
          </a:p>
          <a:p>
            <a:pPr marL="457200" indent="-457200">
              <a:buAutoNum type="arabicPeriod"/>
            </a:pPr>
            <a:endParaRPr lang="en-US" dirty="0"/>
          </a:p>
          <a:p>
            <a:pPr marL="0" indent="0">
              <a:buNone/>
            </a:pPr>
            <a:endParaRPr lang="en-US" dirty="0"/>
          </a:p>
        </p:txBody>
      </p:sp>
    </p:spTree>
    <p:extLst>
      <p:ext uri="{BB962C8B-B14F-4D97-AF65-F5344CB8AC3E}">
        <p14:creationId xmlns:p14="http://schemas.microsoft.com/office/powerpoint/2010/main" val="2116948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BBF75A-B91F-4793-8301-823CA6A597E0}"/>
              </a:ext>
            </a:extLst>
          </p:cNvPr>
          <p:cNvSpPr>
            <a:spLocks noGrp="1"/>
          </p:cNvSpPr>
          <p:nvPr>
            <p:ph type="title"/>
          </p:nvPr>
        </p:nvSpPr>
        <p:spPr/>
        <p:txBody>
          <a:bodyPr/>
          <a:lstStyle/>
          <a:p>
            <a:r>
              <a:rPr lang="en-US" dirty="0"/>
              <a:t>III. The Affirmative</a:t>
            </a:r>
          </a:p>
        </p:txBody>
      </p:sp>
      <p:sp>
        <p:nvSpPr>
          <p:cNvPr id="5" name="Text Placeholder 4">
            <a:extLst>
              <a:ext uri="{FF2B5EF4-FFF2-40B4-BE49-F238E27FC236}">
                <a16:creationId xmlns:a16="http://schemas.microsoft.com/office/drawing/2014/main" id="{56B0ECF3-1905-41E5-ABA4-320E0EFCF0F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46902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8EAEDFD-278F-47F0-8EC9-6BC99CF99092}"/>
              </a:ext>
            </a:extLst>
          </p:cNvPr>
          <p:cNvSpPr>
            <a:spLocks noGrp="1"/>
          </p:cNvSpPr>
          <p:nvPr>
            <p:ph type="title"/>
          </p:nvPr>
        </p:nvSpPr>
        <p:spPr/>
        <p:txBody>
          <a:bodyPr/>
          <a:lstStyle/>
          <a:p>
            <a:r>
              <a:rPr lang="en-US" dirty="0"/>
              <a:t>The 2AC</a:t>
            </a:r>
          </a:p>
        </p:txBody>
      </p:sp>
      <p:sp>
        <p:nvSpPr>
          <p:cNvPr id="7" name="Content Placeholder 6">
            <a:extLst>
              <a:ext uri="{FF2B5EF4-FFF2-40B4-BE49-F238E27FC236}">
                <a16:creationId xmlns:a16="http://schemas.microsoft.com/office/drawing/2014/main" id="{1F5FC0C5-3A1F-4626-AB98-281650727D37}"/>
              </a:ext>
            </a:extLst>
          </p:cNvPr>
          <p:cNvSpPr>
            <a:spLocks noGrp="1"/>
          </p:cNvSpPr>
          <p:nvPr>
            <p:ph idx="1"/>
          </p:nvPr>
        </p:nvSpPr>
        <p:spPr/>
        <p:txBody>
          <a:bodyPr/>
          <a:lstStyle/>
          <a:p>
            <a:r>
              <a:rPr lang="en-US" dirty="0"/>
              <a:t>A good 2AC challenges </a:t>
            </a:r>
            <a:r>
              <a:rPr lang="en-US" b="1" dirty="0"/>
              <a:t>multiple parts</a:t>
            </a:r>
            <a:r>
              <a:rPr lang="en-US" dirty="0"/>
              <a:t> of the DA.</a:t>
            </a:r>
          </a:p>
          <a:p>
            <a:endParaRPr lang="en-US" dirty="0"/>
          </a:p>
          <a:p>
            <a:r>
              <a:rPr lang="en-US" dirty="0"/>
              <a:t>Answers to the DA should include both </a:t>
            </a:r>
            <a:r>
              <a:rPr lang="en-US" b="1" dirty="0"/>
              <a:t>defense</a:t>
            </a:r>
            <a:r>
              <a:rPr lang="en-US" dirty="0"/>
              <a:t> and </a:t>
            </a:r>
            <a:r>
              <a:rPr lang="en-US" b="1" dirty="0"/>
              <a:t>offense.</a:t>
            </a:r>
            <a:endParaRPr lang="en-US" dirty="0"/>
          </a:p>
          <a:p>
            <a:pPr lvl="1"/>
            <a:r>
              <a:rPr lang="en-US" b="1" i="0" dirty="0"/>
              <a:t>Defense: </a:t>
            </a:r>
            <a:r>
              <a:rPr lang="en-US" i="0" dirty="0"/>
              <a:t>“X is not true” or “X is not a big deal.”</a:t>
            </a:r>
          </a:p>
          <a:p>
            <a:pPr lvl="1"/>
            <a:r>
              <a:rPr lang="en-US" b="1" i="0" dirty="0"/>
              <a:t>Offense: </a:t>
            </a:r>
            <a:r>
              <a:rPr lang="en-US" i="0" dirty="0"/>
              <a:t>“X is good/bad.”</a:t>
            </a:r>
          </a:p>
        </p:txBody>
      </p:sp>
    </p:spTree>
    <p:extLst>
      <p:ext uri="{BB962C8B-B14F-4D97-AF65-F5344CB8AC3E}">
        <p14:creationId xmlns:p14="http://schemas.microsoft.com/office/powerpoint/2010/main" val="168338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2D211-BC0D-4611-8691-58435080F18A}"/>
              </a:ext>
            </a:extLst>
          </p:cNvPr>
          <p:cNvSpPr>
            <a:spLocks noGrp="1"/>
          </p:cNvSpPr>
          <p:nvPr>
            <p:ph type="title"/>
          </p:nvPr>
        </p:nvSpPr>
        <p:spPr/>
        <p:txBody>
          <a:bodyPr/>
          <a:lstStyle/>
          <a:p>
            <a:r>
              <a:rPr lang="en-US" dirty="0"/>
              <a:t>Defense: Uniqueness</a:t>
            </a:r>
          </a:p>
        </p:txBody>
      </p:sp>
      <p:sp>
        <p:nvSpPr>
          <p:cNvPr id="3" name="Content Placeholder 2">
            <a:extLst>
              <a:ext uri="{FF2B5EF4-FFF2-40B4-BE49-F238E27FC236}">
                <a16:creationId xmlns:a16="http://schemas.microsoft.com/office/drawing/2014/main" id="{F2F5378B-ED34-4472-B4A3-588BC39E7FE9}"/>
              </a:ext>
            </a:extLst>
          </p:cNvPr>
          <p:cNvSpPr>
            <a:spLocks noGrp="1"/>
          </p:cNvSpPr>
          <p:nvPr>
            <p:ph idx="1"/>
          </p:nvPr>
        </p:nvSpPr>
        <p:spPr/>
        <p:txBody>
          <a:bodyPr/>
          <a:lstStyle/>
          <a:p>
            <a:r>
              <a:rPr lang="en-US" i="0" dirty="0"/>
              <a:t>There are two types of uniqueness the </a:t>
            </a:r>
            <a:r>
              <a:rPr lang="en-US" i="0" dirty="0" err="1"/>
              <a:t>aff</a:t>
            </a:r>
            <a:r>
              <a:rPr lang="en-US" i="0" dirty="0"/>
              <a:t> </a:t>
            </a:r>
            <a:r>
              <a:rPr lang="en-US" dirty="0"/>
              <a:t>can</a:t>
            </a:r>
            <a:r>
              <a:rPr lang="en-US" i="0" dirty="0"/>
              <a:t> challenge.</a:t>
            </a:r>
            <a:endParaRPr lang="en-US" b="1" dirty="0"/>
          </a:p>
          <a:p>
            <a:pPr lvl="1"/>
            <a:r>
              <a:rPr lang="en-US" b="1" i="0" dirty="0"/>
              <a:t>Impact Uniqueness </a:t>
            </a:r>
            <a:r>
              <a:rPr lang="en-US" i="0" dirty="0"/>
              <a:t>– Will the impact occur now?</a:t>
            </a:r>
          </a:p>
          <a:p>
            <a:pPr lvl="1"/>
            <a:r>
              <a:rPr lang="en-US" b="1" i="0" dirty="0"/>
              <a:t>Link Uniqueness </a:t>
            </a:r>
            <a:r>
              <a:rPr lang="en-US" i="0" dirty="0"/>
              <a:t>– Will the link occur now?</a:t>
            </a:r>
          </a:p>
          <a:p>
            <a:endParaRPr lang="en-US" dirty="0"/>
          </a:p>
          <a:p>
            <a:r>
              <a:rPr lang="en-US" dirty="0"/>
              <a:t>Examples:</a:t>
            </a:r>
          </a:p>
          <a:p>
            <a:pPr lvl="1"/>
            <a:r>
              <a:rPr lang="en-US" i="0" dirty="0"/>
              <a:t>“Nuclear proliferation will happen now.”</a:t>
            </a:r>
          </a:p>
          <a:p>
            <a:pPr lvl="1"/>
            <a:r>
              <a:rPr lang="en-US" i="0" dirty="0"/>
              <a:t>“US support for Indian nuclear weapons undermines NPT credibility now”</a:t>
            </a:r>
          </a:p>
          <a:p>
            <a:pPr lvl="1"/>
            <a:endParaRPr lang="en-US" i="0" dirty="0"/>
          </a:p>
          <a:p>
            <a:pPr marL="530352" lvl="1" indent="0">
              <a:buNone/>
            </a:pPr>
            <a:endParaRPr lang="en-US" dirty="0"/>
          </a:p>
          <a:p>
            <a:endParaRPr lang="en-US" dirty="0"/>
          </a:p>
          <a:p>
            <a:endParaRPr lang="en-US" dirty="0"/>
          </a:p>
        </p:txBody>
      </p:sp>
    </p:spTree>
    <p:extLst>
      <p:ext uri="{BB962C8B-B14F-4D97-AF65-F5344CB8AC3E}">
        <p14:creationId xmlns:p14="http://schemas.microsoft.com/office/powerpoint/2010/main" val="2556797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CA53F-A0EE-40C6-8FF1-077F9D4C8B97}"/>
              </a:ext>
            </a:extLst>
          </p:cNvPr>
          <p:cNvSpPr>
            <a:spLocks noGrp="1"/>
          </p:cNvSpPr>
          <p:nvPr>
            <p:ph type="title"/>
          </p:nvPr>
        </p:nvSpPr>
        <p:spPr/>
        <p:txBody>
          <a:bodyPr/>
          <a:lstStyle/>
          <a:p>
            <a:r>
              <a:rPr lang="en-US" dirty="0"/>
              <a:t>Defense: Links and Internal Links</a:t>
            </a:r>
          </a:p>
        </p:txBody>
      </p:sp>
      <p:sp>
        <p:nvSpPr>
          <p:cNvPr id="3" name="Content Placeholder 2">
            <a:extLst>
              <a:ext uri="{FF2B5EF4-FFF2-40B4-BE49-F238E27FC236}">
                <a16:creationId xmlns:a16="http://schemas.microsoft.com/office/drawing/2014/main" id="{7E464AA8-D3C7-4629-A176-92199ADE6B9F}"/>
              </a:ext>
            </a:extLst>
          </p:cNvPr>
          <p:cNvSpPr>
            <a:spLocks noGrp="1"/>
          </p:cNvSpPr>
          <p:nvPr>
            <p:ph idx="1"/>
          </p:nvPr>
        </p:nvSpPr>
        <p:spPr/>
        <p:txBody>
          <a:bodyPr>
            <a:normAutofit/>
          </a:bodyPr>
          <a:lstStyle/>
          <a:p>
            <a:r>
              <a:rPr lang="en-US" b="1" dirty="0"/>
              <a:t>Link Defense</a:t>
            </a:r>
            <a:r>
              <a:rPr lang="en-US" dirty="0"/>
              <a:t> – The plan does not cause the link.</a:t>
            </a:r>
          </a:p>
          <a:p>
            <a:pPr lvl="1"/>
            <a:r>
              <a:rPr lang="en-US" i="0" dirty="0"/>
              <a:t>“The plan does not undermine US credibility.”</a:t>
            </a:r>
          </a:p>
          <a:p>
            <a:pPr lvl="1"/>
            <a:r>
              <a:rPr lang="en-US" i="0" dirty="0"/>
              <a:t>“The plan does not reduce our deterrence against Russia.”</a:t>
            </a:r>
          </a:p>
          <a:p>
            <a:pPr lvl="1"/>
            <a:r>
              <a:rPr lang="en-US" i="0" dirty="0"/>
              <a:t>“The plan does not damage US-South Korea relations.”</a:t>
            </a:r>
            <a:endParaRPr lang="en-US" dirty="0"/>
          </a:p>
          <a:p>
            <a:endParaRPr lang="en-US" dirty="0"/>
          </a:p>
          <a:p>
            <a:r>
              <a:rPr lang="en-US" b="1" dirty="0"/>
              <a:t>Internal Link Defense</a:t>
            </a:r>
            <a:r>
              <a:rPr lang="en-US" dirty="0"/>
              <a:t> – There is no connection between the plan and the impact.</a:t>
            </a:r>
          </a:p>
          <a:p>
            <a:pPr lvl="1"/>
            <a:r>
              <a:rPr lang="en-US" dirty="0"/>
              <a:t>“</a:t>
            </a:r>
            <a:r>
              <a:rPr lang="en-US" i="0" dirty="0"/>
              <a:t>Withdrawal from NATO does not undermine other security commitments.”</a:t>
            </a:r>
          </a:p>
          <a:p>
            <a:pPr lvl="1"/>
            <a:r>
              <a:rPr lang="en-US" i="0" dirty="0"/>
              <a:t>“Russia won’t attack Eastern Europe even if deterrence is weakened.”</a:t>
            </a:r>
          </a:p>
          <a:p>
            <a:pPr lvl="1"/>
            <a:r>
              <a:rPr lang="en-US" i="0" dirty="0"/>
              <a:t>“South Korea cannot build or maintain nuclear weapons.”</a:t>
            </a:r>
          </a:p>
          <a:p>
            <a:pPr lvl="1"/>
            <a:endParaRPr lang="en-US" i="0" dirty="0"/>
          </a:p>
          <a:p>
            <a:pPr lvl="1"/>
            <a:endParaRPr lang="en-US" dirty="0"/>
          </a:p>
          <a:p>
            <a:endParaRPr lang="en-US" dirty="0"/>
          </a:p>
        </p:txBody>
      </p:sp>
    </p:spTree>
    <p:extLst>
      <p:ext uri="{BB962C8B-B14F-4D97-AF65-F5344CB8AC3E}">
        <p14:creationId xmlns:p14="http://schemas.microsoft.com/office/powerpoint/2010/main" val="985622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87201E-175B-4378-9F83-0945082B177E}"/>
              </a:ext>
            </a:extLst>
          </p:cNvPr>
          <p:cNvSpPr>
            <a:spLocks noGrp="1"/>
          </p:cNvSpPr>
          <p:nvPr>
            <p:ph type="title"/>
          </p:nvPr>
        </p:nvSpPr>
        <p:spPr/>
        <p:txBody>
          <a:bodyPr/>
          <a:lstStyle/>
          <a:p>
            <a:r>
              <a:rPr lang="en-US" dirty="0"/>
              <a:t>Overview</a:t>
            </a:r>
          </a:p>
        </p:txBody>
      </p:sp>
      <p:sp>
        <p:nvSpPr>
          <p:cNvPr id="5" name="Content Placeholder 4">
            <a:extLst>
              <a:ext uri="{FF2B5EF4-FFF2-40B4-BE49-F238E27FC236}">
                <a16:creationId xmlns:a16="http://schemas.microsoft.com/office/drawing/2014/main" id="{B6714E92-DEC6-4F93-8B97-BAD5F69F48FB}"/>
              </a:ext>
            </a:extLst>
          </p:cNvPr>
          <p:cNvSpPr>
            <a:spLocks noGrp="1"/>
          </p:cNvSpPr>
          <p:nvPr>
            <p:ph idx="1"/>
          </p:nvPr>
        </p:nvSpPr>
        <p:spPr/>
        <p:txBody>
          <a:bodyPr>
            <a:normAutofit/>
          </a:bodyPr>
          <a:lstStyle/>
          <a:p>
            <a:pPr marL="514350" indent="-514350">
              <a:buFont typeface="+mj-lt"/>
              <a:buAutoNum type="romanUcPeriod"/>
            </a:pPr>
            <a:r>
              <a:rPr lang="en-US" sz="3200" b="1" dirty="0"/>
              <a:t>What is a Disadvantage?</a:t>
            </a:r>
          </a:p>
          <a:p>
            <a:pPr marL="514350" indent="-514350">
              <a:buFont typeface="+mj-lt"/>
              <a:buAutoNum type="romanUcPeriod"/>
            </a:pPr>
            <a:endParaRPr lang="en-US" sz="3200" b="1" dirty="0"/>
          </a:p>
          <a:p>
            <a:pPr marL="514350" indent="-514350">
              <a:buFont typeface="+mj-lt"/>
              <a:buAutoNum type="romanUcPeriod"/>
            </a:pPr>
            <a:r>
              <a:rPr lang="en-US" sz="3200" b="1" dirty="0"/>
              <a:t>The Negative</a:t>
            </a:r>
          </a:p>
          <a:p>
            <a:pPr marL="514350" indent="-514350">
              <a:buFont typeface="+mj-lt"/>
              <a:buAutoNum type="romanUcPeriod"/>
            </a:pPr>
            <a:endParaRPr lang="en-US" sz="3200" b="1" dirty="0"/>
          </a:p>
          <a:p>
            <a:pPr marL="514350" indent="-514350">
              <a:buFont typeface="+mj-lt"/>
              <a:buAutoNum type="romanUcPeriod"/>
            </a:pPr>
            <a:r>
              <a:rPr lang="en-US" sz="3200" b="1" dirty="0"/>
              <a:t>The Affirmative</a:t>
            </a:r>
          </a:p>
        </p:txBody>
      </p:sp>
    </p:spTree>
    <p:extLst>
      <p:ext uri="{BB962C8B-B14F-4D97-AF65-F5344CB8AC3E}">
        <p14:creationId xmlns:p14="http://schemas.microsoft.com/office/powerpoint/2010/main" val="37108165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E8BEA-409B-4A2D-8FE8-F965F0273886}"/>
              </a:ext>
            </a:extLst>
          </p:cNvPr>
          <p:cNvSpPr>
            <a:spLocks noGrp="1"/>
          </p:cNvSpPr>
          <p:nvPr>
            <p:ph type="title"/>
          </p:nvPr>
        </p:nvSpPr>
        <p:spPr/>
        <p:txBody>
          <a:bodyPr/>
          <a:lstStyle/>
          <a:p>
            <a:r>
              <a:rPr lang="en-US" dirty="0"/>
              <a:t>Defense: Impacts</a:t>
            </a:r>
          </a:p>
        </p:txBody>
      </p:sp>
      <p:sp>
        <p:nvSpPr>
          <p:cNvPr id="3" name="Content Placeholder 2">
            <a:extLst>
              <a:ext uri="{FF2B5EF4-FFF2-40B4-BE49-F238E27FC236}">
                <a16:creationId xmlns:a16="http://schemas.microsoft.com/office/drawing/2014/main" id="{C4E4B418-C589-4A03-82A9-5C6BCE4259C5}"/>
              </a:ext>
            </a:extLst>
          </p:cNvPr>
          <p:cNvSpPr>
            <a:spLocks noGrp="1"/>
          </p:cNvSpPr>
          <p:nvPr>
            <p:ph idx="1"/>
          </p:nvPr>
        </p:nvSpPr>
        <p:spPr/>
        <p:txBody>
          <a:bodyPr/>
          <a:lstStyle/>
          <a:p>
            <a:r>
              <a:rPr lang="en-US" b="1" i="0" dirty="0"/>
              <a:t>Impact Defense – </a:t>
            </a:r>
            <a:r>
              <a:rPr lang="en-US" dirty="0"/>
              <a:t>The impact is </a:t>
            </a:r>
            <a:r>
              <a:rPr lang="en-US" b="1" dirty="0"/>
              <a:t>unlikely</a:t>
            </a:r>
            <a:r>
              <a:rPr lang="en-US" dirty="0"/>
              <a:t> or </a:t>
            </a:r>
            <a:r>
              <a:rPr lang="en-US" b="1" dirty="0"/>
              <a:t>not significant.</a:t>
            </a:r>
          </a:p>
          <a:p>
            <a:pPr lvl="1"/>
            <a:r>
              <a:rPr lang="en-US" i="0" dirty="0"/>
              <a:t>“Nuclear proliferation does not cause conflict.”</a:t>
            </a:r>
          </a:p>
          <a:p>
            <a:pPr lvl="1"/>
            <a:r>
              <a:rPr lang="en-US" i="0" dirty="0"/>
              <a:t>“Russia will not risk going to war with the US.”</a:t>
            </a:r>
          </a:p>
          <a:p>
            <a:pPr lvl="1"/>
            <a:r>
              <a:rPr lang="en-US" i="0" dirty="0"/>
              <a:t>“South Korea acquiring nuclear weapons will not cause an arms race.”</a:t>
            </a:r>
          </a:p>
          <a:p>
            <a:endParaRPr lang="en-US" i="0" dirty="0"/>
          </a:p>
          <a:p>
            <a:r>
              <a:rPr lang="en-US" dirty="0"/>
              <a:t>When putting together a 2AC, impact defense is </a:t>
            </a:r>
            <a:r>
              <a:rPr lang="en-US" b="1" dirty="0"/>
              <a:t>easy to find</a:t>
            </a:r>
            <a:r>
              <a:rPr lang="en-US" dirty="0"/>
              <a:t> but </a:t>
            </a:r>
            <a:r>
              <a:rPr lang="en-US" b="1" dirty="0"/>
              <a:t>not the most useful</a:t>
            </a:r>
            <a:r>
              <a:rPr lang="en-US" dirty="0"/>
              <a:t>.</a:t>
            </a:r>
          </a:p>
        </p:txBody>
      </p:sp>
    </p:spTree>
    <p:extLst>
      <p:ext uri="{BB962C8B-B14F-4D97-AF65-F5344CB8AC3E}">
        <p14:creationId xmlns:p14="http://schemas.microsoft.com/office/powerpoint/2010/main" val="2284309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93A5D-E35F-4615-AA60-4BA4B4F4DBF3}"/>
              </a:ext>
            </a:extLst>
          </p:cNvPr>
          <p:cNvSpPr>
            <a:spLocks noGrp="1"/>
          </p:cNvSpPr>
          <p:nvPr>
            <p:ph type="title"/>
          </p:nvPr>
        </p:nvSpPr>
        <p:spPr/>
        <p:txBody>
          <a:bodyPr/>
          <a:lstStyle/>
          <a:p>
            <a:r>
              <a:rPr lang="en-US" dirty="0"/>
              <a:t>Offense: Link Turns and Impact Turns</a:t>
            </a:r>
          </a:p>
        </p:txBody>
      </p:sp>
      <p:sp>
        <p:nvSpPr>
          <p:cNvPr id="3" name="Content Placeholder 2">
            <a:extLst>
              <a:ext uri="{FF2B5EF4-FFF2-40B4-BE49-F238E27FC236}">
                <a16:creationId xmlns:a16="http://schemas.microsoft.com/office/drawing/2014/main" id="{8FBCB5D8-48E4-4B8C-AC99-2115410D336C}"/>
              </a:ext>
            </a:extLst>
          </p:cNvPr>
          <p:cNvSpPr>
            <a:spLocks noGrp="1"/>
          </p:cNvSpPr>
          <p:nvPr>
            <p:ph idx="1"/>
          </p:nvPr>
        </p:nvSpPr>
        <p:spPr/>
        <p:txBody>
          <a:bodyPr>
            <a:normAutofit/>
          </a:bodyPr>
          <a:lstStyle/>
          <a:p>
            <a:r>
              <a:rPr lang="en-US" b="1" i="0" dirty="0"/>
              <a:t>Link Turn – </a:t>
            </a:r>
            <a:r>
              <a:rPr lang="en-US" i="0" dirty="0"/>
              <a:t>The plan is the opposite of the link. / The plan prevents the link.</a:t>
            </a:r>
          </a:p>
          <a:p>
            <a:pPr lvl="1"/>
            <a:r>
              <a:rPr lang="en-US" i="0" dirty="0"/>
              <a:t>“The plan bolsters US credibility.”</a:t>
            </a:r>
          </a:p>
          <a:p>
            <a:pPr lvl="1"/>
            <a:r>
              <a:rPr lang="en-US" i="0" dirty="0"/>
              <a:t>“The plan strengthens deterrence against Russia.”</a:t>
            </a:r>
          </a:p>
          <a:p>
            <a:pPr lvl="1"/>
            <a:r>
              <a:rPr lang="en-US" i="0" dirty="0"/>
              <a:t>“The plan strengthens US-South Korean relations.”</a:t>
            </a:r>
          </a:p>
          <a:p>
            <a:endParaRPr lang="en-US" b="1" dirty="0"/>
          </a:p>
          <a:p>
            <a:r>
              <a:rPr lang="en-US" b="1" i="0" dirty="0"/>
              <a:t>Impact Turn</a:t>
            </a:r>
            <a:r>
              <a:rPr lang="en-US" i="0" dirty="0"/>
              <a:t> – The impact caused by the plan is a positive consequence.</a:t>
            </a:r>
          </a:p>
          <a:p>
            <a:pPr lvl="1"/>
            <a:r>
              <a:rPr lang="en-US" i="0" dirty="0"/>
              <a:t>“Nuclear proliferation makes conflict less likely.”</a:t>
            </a:r>
          </a:p>
          <a:p>
            <a:pPr lvl="1"/>
            <a:r>
              <a:rPr lang="en-US" i="0" dirty="0"/>
              <a:t>“Deterrence against Russia makes conflict more likely.”</a:t>
            </a:r>
          </a:p>
          <a:p>
            <a:pPr lvl="1"/>
            <a:r>
              <a:rPr lang="en-US" i="0" dirty="0"/>
              <a:t>“South Korean proliferation stabilizes East Asia.”</a:t>
            </a:r>
            <a:endParaRPr lang="en-US" dirty="0"/>
          </a:p>
        </p:txBody>
      </p:sp>
    </p:spTree>
    <p:extLst>
      <p:ext uri="{BB962C8B-B14F-4D97-AF65-F5344CB8AC3E}">
        <p14:creationId xmlns:p14="http://schemas.microsoft.com/office/powerpoint/2010/main" val="30769730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D099A-8C51-4391-980C-C04A17807E6B}"/>
              </a:ext>
            </a:extLst>
          </p:cNvPr>
          <p:cNvSpPr>
            <a:spLocks noGrp="1"/>
          </p:cNvSpPr>
          <p:nvPr>
            <p:ph type="title"/>
          </p:nvPr>
        </p:nvSpPr>
        <p:spPr/>
        <p:txBody>
          <a:bodyPr/>
          <a:lstStyle/>
          <a:p>
            <a:r>
              <a:rPr lang="en-US" dirty="0"/>
              <a:t>Offense: Double Turns</a:t>
            </a:r>
          </a:p>
        </p:txBody>
      </p:sp>
      <p:sp>
        <p:nvSpPr>
          <p:cNvPr id="3" name="Content Placeholder 2">
            <a:extLst>
              <a:ext uri="{FF2B5EF4-FFF2-40B4-BE49-F238E27FC236}">
                <a16:creationId xmlns:a16="http://schemas.microsoft.com/office/drawing/2014/main" id="{608BC219-BBD9-42DA-A176-6C210B06C018}"/>
              </a:ext>
            </a:extLst>
          </p:cNvPr>
          <p:cNvSpPr>
            <a:spLocks noGrp="1"/>
          </p:cNvSpPr>
          <p:nvPr>
            <p:ph idx="1"/>
          </p:nvPr>
        </p:nvSpPr>
        <p:spPr/>
        <p:txBody>
          <a:bodyPr/>
          <a:lstStyle/>
          <a:p>
            <a:r>
              <a:rPr lang="en-US" dirty="0"/>
              <a:t>You should </a:t>
            </a:r>
            <a:r>
              <a:rPr lang="en-US" b="1" dirty="0"/>
              <a:t>not argue both a link turn and an impact turn.</a:t>
            </a:r>
          </a:p>
          <a:p>
            <a:endParaRPr lang="en-US" dirty="0"/>
          </a:p>
          <a:p>
            <a:r>
              <a:rPr lang="en-US" dirty="0"/>
              <a:t>The negative can exploit this </a:t>
            </a:r>
            <a:r>
              <a:rPr lang="en-US" b="1" dirty="0"/>
              <a:t>“double-turn.”</a:t>
            </a:r>
          </a:p>
          <a:p>
            <a:pPr lvl="1"/>
            <a:r>
              <a:rPr lang="en-US" dirty="0"/>
              <a:t>“</a:t>
            </a:r>
            <a:r>
              <a:rPr lang="en-US" i="0" dirty="0"/>
              <a:t>The plan prevents proliferation, but proliferation prevents war.”</a:t>
            </a:r>
          </a:p>
          <a:p>
            <a:pPr lvl="1"/>
            <a:r>
              <a:rPr lang="en-US" i="0" dirty="0"/>
              <a:t>“The plan strengthens deterrence, but deterrence causes war with Russia.”</a:t>
            </a:r>
            <a:endParaRPr lang="en-US" dirty="0"/>
          </a:p>
        </p:txBody>
      </p:sp>
    </p:spTree>
    <p:extLst>
      <p:ext uri="{BB962C8B-B14F-4D97-AF65-F5344CB8AC3E}">
        <p14:creationId xmlns:p14="http://schemas.microsoft.com/office/powerpoint/2010/main" val="1666146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4F56B7-73C8-4C71-930E-0FA7CC5E485F}"/>
              </a:ext>
            </a:extLst>
          </p:cNvPr>
          <p:cNvSpPr>
            <a:spLocks noGrp="1"/>
          </p:cNvSpPr>
          <p:nvPr>
            <p:ph type="title"/>
          </p:nvPr>
        </p:nvSpPr>
        <p:spPr/>
        <p:txBody>
          <a:bodyPr/>
          <a:lstStyle/>
          <a:p>
            <a:r>
              <a:rPr lang="en-US" dirty="0"/>
              <a:t>Conclusion</a:t>
            </a:r>
          </a:p>
        </p:txBody>
      </p:sp>
      <p:sp>
        <p:nvSpPr>
          <p:cNvPr id="5" name="Text Placeholder 4">
            <a:extLst>
              <a:ext uri="{FF2B5EF4-FFF2-40B4-BE49-F238E27FC236}">
                <a16:creationId xmlns:a16="http://schemas.microsoft.com/office/drawing/2014/main" id="{B0121A17-949F-4B22-B69E-C070D2E514C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577686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BBF75A-B91F-4793-8301-823CA6A597E0}"/>
              </a:ext>
            </a:extLst>
          </p:cNvPr>
          <p:cNvSpPr>
            <a:spLocks noGrp="1"/>
          </p:cNvSpPr>
          <p:nvPr>
            <p:ph type="title"/>
          </p:nvPr>
        </p:nvSpPr>
        <p:spPr/>
        <p:txBody>
          <a:bodyPr/>
          <a:lstStyle/>
          <a:p>
            <a:r>
              <a:rPr lang="en-US" dirty="0"/>
              <a:t>I. What is a Disadvantage?</a:t>
            </a:r>
          </a:p>
        </p:txBody>
      </p:sp>
      <p:sp>
        <p:nvSpPr>
          <p:cNvPr id="5" name="Text Placeholder 4">
            <a:extLst>
              <a:ext uri="{FF2B5EF4-FFF2-40B4-BE49-F238E27FC236}">
                <a16:creationId xmlns:a16="http://schemas.microsoft.com/office/drawing/2014/main" id="{56B0ECF3-1905-41E5-ABA4-320E0EFCF0F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375127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2D566FD-0F96-4C17-80C2-196CD27912C3}"/>
              </a:ext>
            </a:extLst>
          </p:cNvPr>
          <p:cNvSpPr>
            <a:spLocks noGrp="1"/>
          </p:cNvSpPr>
          <p:nvPr>
            <p:ph type="title"/>
          </p:nvPr>
        </p:nvSpPr>
        <p:spPr/>
        <p:txBody>
          <a:bodyPr/>
          <a:lstStyle/>
          <a:p>
            <a:r>
              <a:rPr lang="en-US" dirty="0"/>
              <a:t>Definition</a:t>
            </a:r>
          </a:p>
        </p:txBody>
      </p:sp>
      <p:sp>
        <p:nvSpPr>
          <p:cNvPr id="5" name="Content Placeholder 4">
            <a:extLst>
              <a:ext uri="{FF2B5EF4-FFF2-40B4-BE49-F238E27FC236}">
                <a16:creationId xmlns:a16="http://schemas.microsoft.com/office/drawing/2014/main" id="{057C4172-2287-4F20-AD98-1E41A6AFB072}"/>
              </a:ext>
            </a:extLst>
          </p:cNvPr>
          <p:cNvSpPr>
            <a:spLocks noGrp="1"/>
          </p:cNvSpPr>
          <p:nvPr>
            <p:ph sz="half" idx="1"/>
          </p:nvPr>
        </p:nvSpPr>
        <p:spPr/>
        <p:txBody>
          <a:bodyPr>
            <a:normAutofit/>
          </a:bodyPr>
          <a:lstStyle/>
          <a:p>
            <a:r>
              <a:rPr lang="en-US" dirty="0"/>
              <a:t>A “</a:t>
            </a:r>
            <a:r>
              <a:rPr lang="en-US" b="1" dirty="0"/>
              <a:t>disadvantage”</a:t>
            </a:r>
            <a:r>
              <a:rPr lang="en-US" dirty="0"/>
              <a:t> is a </a:t>
            </a:r>
            <a:r>
              <a:rPr lang="en-US" b="1" dirty="0"/>
              <a:t>negative consequence</a:t>
            </a:r>
            <a:r>
              <a:rPr lang="en-US" dirty="0"/>
              <a:t> from an action.</a:t>
            </a:r>
          </a:p>
          <a:p>
            <a:endParaRPr lang="en-US" dirty="0"/>
          </a:p>
          <a:p>
            <a:r>
              <a:rPr lang="en-US" dirty="0"/>
              <a:t>Typically introduced in </a:t>
            </a:r>
            <a:r>
              <a:rPr lang="en-US" b="1" dirty="0"/>
              <a:t>1NC</a:t>
            </a:r>
            <a:r>
              <a:rPr lang="en-US" dirty="0"/>
              <a:t>.</a:t>
            </a:r>
          </a:p>
        </p:txBody>
      </p:sp>
      <p:sp>
        <p:nvSpPr>
          <p:cNvPr id="6" name="Content Placeholder 5">
            <a:extLst>
              <a:ext uri="{FF2B5EF4-FFF2-40B4-BE49-F238E27FC236}">
                <a16:creationId xmlns:a16="http://schemas.microsoft.com/office/drawing/2014/main" id="{848523FD-FB73-4DC8-9793-B1BE2DDBFA23}"/>
              </a:ext>
            </a:extLst>
          </p:cNvPr>
          <p:cNvSpPr>
            <a:spLocks noGrp="1"/>
          </p:cNvSpPr>
          <p:nvPr>
            <p:ph sz="half" idx="2"/>
          </p:nvPr>
        </p:nvSpPr>
        <p:spPr/>
        <p:txBody>
          <a:bodyPr>
            <a:normAutofit/>
          </a:bodyPr>
          <a:lstStyle/>
          <a:p>
            <a:r>
              <a:rPr lang="en-US" b="1" dirty="0"/>
              <a:t>Four basic parts:</a:t>
            </a:r>
          </a:p>
          <a:p>
            <a:pPr lvl="1"/>
            <a:r>
              <a:rPr lang="en-US" b="1" i="0" dirty="0"/>
              <a:t>Uniqueness</a:t>
            </a:r>
          </a:p>
          <a:p>
            <a:pPr lvl="1"/>
            <a:r>
              <a:rPr lang="en-US" b="1" i="0" dirty="0"/>
              <a:t>Link</a:t>
            </a:r>
          </a:p>
          <a:p>
            <a:pPr lvl="1"/>
            <a:r>
              <a:rPr lang="en-US" b="1" i="0" dirty="0"/>
              <a:t>Internal Link</a:t>
            </a:r>
          </a:p>
          <a:p>
            <a:pPr lvl="1"/>
            <a:r>
              <a:rPr lang="en-US" b="1" i="0" dirty="0"/>
              <a:t>Impact</a:t>
            </a:r>
          </a:p>
          <a:p>
            <a:endParaRPr lang="en-US" dirty="0"/>
          </a:p>
        </p:txBody>
      </p:sp>
    </p:spTree>
    <p:extLst>
      <p:ext uri="{BB962C8B-B14F-4D97-AF65-F5344CB8AC3E}">
        <p14:creationId xmlns:p14="http://schemas.microsoft.com/office/powerpoint/2010/main" val="1930024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6275-9A56-4D66-AEDF-950DBBF37FB7}"/>
              </a:ext>
            </a:extLst>
          </p:cNvPr>
          <p:cNvSpPr>
            <a:spLocks noGrp="1"/>
          </p:cNvSpPr>
          <p:nvPr>
            <p:ph type="title"/>
          </p:nvPr>
        </p:nvSpPr>
        <p:spPr/>
        <p:txBody>
          <a:bodyPr/>
          <a:lstStyle/>
          <a:p>
            <a:r>
              <a:rPr lang="en-US" dirty="0"/>
              <a:t>Uniqueness</a:t>
            </a:r>
          </a:p>
        </p:txBody>
      </p:sp>
      <p:sp>
        <p:nvSpPr>
          <p:cNvPr id="5" name="Content Placeholder 4">
            <a:extLst>
              <a:ext uri="{FF2B5EF4-FFF2-40B4-BE49-F238E27FC236}">
                <a16:creationId xmlns:a16="http://schemas.microsoft.com/office/drawing/2014/main" id="{42EDEF2C-BB1B-410D-9493-8761EE58FF84}"/>
              </a:ext>
            </a:extLst>
          </p:cNvPr>
          <p:cNvSpPr>
            <a:spLocks noGrp="1"/>
          </p:cNvSpPr>
          <p:nvPr>
            <p:ph idx="1"/>
          </p:nvPr>
        </p:nvSpPr>
        <p:spPr/>
        <p:txBody>
          <a:bodyPr>
            <a:normAutofit/>
          </a:bodyPr>
          <a:lstStyle/>
          <a:p>
            <a:r>
              <a:rPr lang="en-US" b="1" dirty="0"/>
              <a:t>“Uniqueness”</a:t>
            </a:r>
            <a:r>
              <a:rPr lang="en-US" dirty="0"/>
              <a:t> refers to the </a:t>
            </a:r>
            <a:r>
              <a:rPr lang="en-US" b="1" dirty="0"/>
              <a:t>state of the world </a:t>
            </a:r>
            <a:r>
              <a:rPr lang="en-US" dirty="0"/>
              <a:t>now. </a:t>
            </a:r>
          </a:p>
          <a:p>
            <a:pPr lvl="1"/>
            <a:r>
              <a:rPr lang="en-US" i="0" dirty="0"/>
              <a:t>Unique – The world is fine, only the plan causes the DA.</a:t>
            </a:r>
          </a:p>
          <a:p>
            <a:pPr lvl="1"/>
            <a:r>
              <a:rPr lang="en-US" i="0" dirty="0"/>
              <a:t>Non-Unique – The DA will occur regardless of the plan.</a:t>
            </a:r>
          </a:p>
          <a:p>
            <a:pPr lvl="1"/>
            <a:endParaRPr lang="en-US" b="1" dirty="0"/>
          </a:p>
          <a:p>
            <a:r>
              <a:rPr lang="en-US" dirty="0"/>
              <a:t>Examples:</a:t>
            </a:r>
          </a:p>
          <a:p>
            <a:pPr lvl="1"/>
            <a:r>
              <a:rPr lang="en-US" i="0" dirty="0"/>
              <a:t>“US international credibility is high now.”</a:t>
            </a:r>
          </a:p>
          <a:p>
            <a:pPr lvl="1"/>
            <a:r>
              <a:rPr lang="en-US" i="0" dirty="0"/>
              <a:t>“Deterrence is effective against Russia now.”</a:t>
            </a:r>
          </a:p>
          <a:p>
            <a:pPr lvl="1"/>
            <a:r>
              <a:rPr lang="en-US" i="0" dirty="0"/>
              <a:t>“US-South Korean relations high now.”</a:t>
            </a:r>
          </a:p>
        </p:txBody>
      </p:sp>
    </p:spTree>
    <p:extLst>
      <p:ext uri="{BB962C8B-B14F-4D97-AF65-F5344CB8AC3E}">
        <p14:creationId xmlns:p14="http://schemas.microsoft.com/office/powerpoint/2010/main" val="4038017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F53A9-4802-4D38-83C4-40F7AFE31BC9}"/>
              </a:ext>
            </a:extLst>
          </p:cNvPr>
          <p:cNvSpPr>
            <a:spLocks noGrp="1"/>
          </p:cNvSpPr>
          <p:nvPr>
            <p:ph type="title"/>
          </p:nvPr>
        </p:nvSpPr>
        <p:spPr/>
        <p:txBody>
          <a:bodyPr/>
          <a:lstStyle/>
          <a:p>
            <a:r>
              <a:rPr lang="en-US" dirty="0"/>
              <a:t>Link</a:t>
            </a:r>
          </a:p>
        </p:txBody>
      </p:sp>
      <p:sp>
        <p:nvSpPr>
          <p:cNvPr id="3" name="Content Placeholder 2">
            <a:extLst>
              <a:ext uri="{FF2B5EF4-FFF2-40B4-BE49-F238E27FC236}">
                <a16:creationId xmlns:a16="http://schemas.microsoft.com/office/drawing/2014/main" id="{399EFF0A-5B44-4902-8E0D-02BAFF354383}"/>
              </a:ext>
            </a:extLst>
          </p:cNvPr>
          <p:cNvSpPr>
            <a:spLocks noGrp="1"/>
          </p:cNvSpPr>
          <p:nvPr>
            <p:ph idx="1"/>
          </p:nvPr>
        </p:nvSpPr>
        <p:spPr/>
        <p:txBody>
          <a:bodyPr/>
          <a:lstStyle/>
          <a:p>
            <a:r>
              <a:rPr lang="en-US" dirty="0"/>
              <a:t>The </a:t>
            </a:r>
            <a:r>
              <a:rPr lang="en-US" b="1" dirty="0"/>
              <a:t>link</a:t>
            </a:r>
            <a:r>
              <a:rPr lang="en-US" dirty="0"/>
              <a:t> is whatever the plan does that is a </a:t>
            </a:r>
            <a:r>
              <a:rPr lang="en-US" b="1" dirty="0"/>
              <a:t>problem</a:t>
            </a:r>
            <a:r>
              <a:rPr lang="en-US" dirty="0"/>
              <a:t>.</a:t>
            </a:r>
          </a:p>
          <a:p>
            <a:endParaRPr lang="en-US" dirty="0"/>
          </a:p>
          <a:p>
            <a:r>
              <a:rPr lang="en-US" dirty="0"/>
              <a:t>Examples:</a:t>
            </a:r>
          </a:p>
          <a:p>
            <a:pPr lvl="1"/>
            <a:r>
              <a:rPr lang="en-US" i="0" dirty="0"/>
              <a:t>“Withdrawal from NATO undermines US credibility on security commitments.”</a:t>
            </a:r>
          </a:p>
          <a:p>
            <a:pPr lvl="1"/>
            <a:r>
              <a:rPr lang="en-US" i="0" dirty="0"/>
              <a:t>“The plan undermines deterrence against Russia in Eastern Europe.”</a:t>
            </a:r>
          </a:p>
          <a:p>
            <a:pPr lvl="1"/>
            <a:r>
              <a:rPr lang="en-US" i="0" dirty="0"/>
              <a:t>“The plan damages US-South Korean Relations”</a:t>
            </a:r>
          </a:p>
          <a:p>
            <a:endParaRPr lang="en-US" dirty="0"/>
          </a:p>
        </p:txBody>
      </p:sp>
    </p:spTree>
    <p:extLst>
      <p:ext uri="{BB962C8B-B14F-4D97-AF65-F5344CB8AC3E}">
        <p14:creationId xmlns:p14="http://schemas.microsoft.com/office/powerpoint/2010/main" val="4075046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E37D9-73A4-4A29-9682-CB74C929EC18}"/>
              </a:ext>
            </a:extLst>
          </p:cNvPr>
          <p:cNvSpPr>
            <a:spLocks noGrp="1"/>
          </p:cNvSpPr>
          <p:nvPr>
            <p:ph type="title"/>
          </p:nvPr>
        </p:nvSpPr>
        <p:spPr/>
        <p:txBody>
          <a:bodyPr/>
          <a:lstStyle/>
          <a:p>
            <a:r>
              <a:rPr lang="en-US" dirty="0"/>
              <a:t>Internal Link</a:t>
            </a:r>
          </a:p>
        </p:txBody>
      </p:sp>
      <p:sp>
        <p:nvSpPr>
          <p:cNvPr id="3" name="Content Placeholder 2">
            <a:extLst>
              <a:ext uri="{FF2B5EF4-FFF2-40B4-BE49-F238E27FC236}">
                <a16:creationId xmlns:a16="http://schemas.microsoft.com/office/drawing/2014/main" id="{B9EB7581-9DB5-42BE-A364-56AA7F8A9E09}"/>
              </a:ext>
            </a:extLst>
          </p:cNvPr>
          <p:cNvSpPr>
            <a:spLocks noGrp="1"/>
          </p:cNvSpPr>
          <p:nvPr>
            <p:ph idx="1"/>
          </p:nvPr>
        </p:nvSpPr>
        <p:spPr/>
        <p:txBody>
          <a:bodyPr>
            <a:normAutofit/>
          </a:bodyPr>
          <a:lstStyle/>
          <a:p>
            <a:r>
              <a:rPr lang="en-US" dirty="0"/>
              <a:t>An </a:t>
            </a:r>
            <a:r>
              <a:rPr lang="en-US" b="1" dirty="0"/>
              <a:t>internal link</a:t>
            </a:r>
            <a:r>
              <a:rPr lang="en-US" dirty="0"/>
              <a:t> is a </a:t>
            </a:r>
            <a:r>
              <a:rPr lang="en-US" b="1" dirty="0"/>
              <a:t>step</a:t>
            </a:r>
            <a:r>
              <a:rPr lang="en-US" dirty="0"/>
              <a:t> between the link and the impact.</a:t>
            </a:r>
            <a:br>
              <a:rPr lang="en-US" dirty="0"/>
            </a:br>
            <a:endParaRPr lang="en-US" dirty="0"/>
          </a:p>
          <a:p>
            <a:r>
              <a:rPr lang="en-US" dirty="0"/>
              <a:t>Examples:</a:t>
            </a:r>
          </a:p>
          <a:p>
            <a:pPr lvl="1"/>
            <a:r>
              <a:rPr lang="en-US" i="0" dirty="0"/>
              <a:t>“Undermining US credibility causes other countries to withdraw or ignore the Nuclear Non-Proliferation Treaty.”</a:t>
            </a:r>
          </a:p>
          <a:p>
            <a:pPr lvl="1"/>
            <a:r>
              <a:rPr lang="en-US" i="0" dirty="0"/>
              <a:t>“Lack of deterrence encourages Russia to seize further territory in Eastern Europe.”</a:t>
            </a:r>
          </a:p>
          <a:p>
            <a:pPr lvl="1"/>
            <a:r>
              <a:rPr lang="en-US" i="0" dirty="0"/>
              <a:t>“Lower relations with South Korea encourages them to pursue nuclear weapons to defend themselves.”</a:t>
            </a:r>
          </a:p>
          <a:p>
            <a:pPr lvl="1"/>
            <a:endParaRPr lang="en-US" dirty="0"/>
          </a:p>
        </p:txBody>
      </p:sp>
    </p:spTree>
    <p:extLst>
      <p:ext uri="{BB962C8B-B14F-4D97-AF65-F5344CB8AC3E}">
        <p14:creationId xmlns:p14="http://schemas.microsoft.com/office/powerpoint/2010/main" val="3316607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06FE8-B33C-464C-9F51-E0FCCA274A08}"/>
              </a:ext>
            </a:extLst>
          </p:cNvPr>
          <p:cNvSpPr>
            <a:spLocks noGrp="1"/>
          </p:cNvSpPr>
          <p:nvPr>
            <p:ph type="title"/>
          </p:nvPr>
        </p:nvSpPr>
        <p:spPr/>
        <p:txBody>
          <a:bodyPr/>
          <a:lstStyle/>
          <a:p>
            <a:r>
              <a:rPr lang="en-US" dirty="0"/>
              <a:t>Impact</a:t>
            </a:r>
          </a:p>
        </p:txBody>
      </p:sp>
      <p:sp>
        <p:nvSpPr>
          <p:cNvPr id="3" name="Content Placeholder 2">
            <a:extLst>
              <a:ext uri="{FF2B5EF4-FFF2-40B4-BE49-F238E27FC236}">
                <a16:creationId xmlns:a16="http://schemas.microsoft.com/office/drawing/2014/main" id="{B6A40A4A-BA11-48E2-92BE-40E47163E97C}"/>
              </a:ext>
            </a:extLst>
          </p:cNvPr>
          <p:cNvSpPr>
            <a:spLocks noGrp="1"/>
          </p:cNvSpPr>
          <p:nvPr>
            <p:ph idx="1"/>
          </p:nvPr>
        </p:nvSpPr>
        <p:spPr/>
        <p:txBody>
          <a:bodyPr>
            <a:normAutofit/>
          </a:bodyPr>
          <a:lstStyle/>
          <a:p>
            <a:r>
              <a:rPr lang="en-US" dirty="0"/>
              <a:t>The impact is the </a:t>
            </a:r>
            <a:r>
              <a:rPr lang="en-US" b="1" dirty="0"/>
              <a:t>final negative consequence</a:t>
            </a:r>
            <a:r>
              <a:rPr lang="en-US" dirty="0"/>
              <a:t> as a result of the (internal) links.</a:t>
            </a:r>
          </a:p>
          <a:p>
            <a:endParaRPr lang="en-US" dirty="0"/>
          </a:p>
          <a:p>
            <a:r>
              <a:rPr lang="en-US" dirty="0"/>
              <a:t>Examples:</a:t>
            </a:r>
          </a:p>
          <a:p>
            <a:pPr lvl="1"/>
            <a:r>
              <a:rPr lang="en-US" i="0" dirty="0"/>
              <a:t>“A weakened Nuclear Non-Proliferation Treaty encourages further nuclear proliferation, making armed conflict more likely.”</a:t>
            </a:r>
          </a:p>
          <a:p>
            <a:pPr lvl="1"/>
            <a:r>
              <a:rPr lang="en-US" i="0" dirty="0"/>
              <a:t>“Russian aggression in Eastern Europe will spark a US-Russian war.”</a:t>
            </a:r>
          </a:p>
          <a:p>
            <a:pPr lvl="1"/>
            <a:r>
              <a:rPr lang="en-US" i="0" dirty="0"/>
              <a:t>“South Korean nuclear weapons will cause South East Asian armed conflict.”</a:t>
            </a:r>
          </a:p>
          <a:p>
            <a:pPr lvl="1"/>
            <a:endParaRPr lang="en-US" dirty="0"/>
          </a:p>
        </p:txBody>
      </p:sp>
    </p:spTree>
    <p:extLst>
      <p:ext uri="{BB962C8B-B14F-4D97-AF65-F5344CB8AC3E}">
        <p14:creationId xmlns:p14="http://schemas.microsoft.com/office/powerpoint/2010/main" val="3303249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0F4A3-1407-4E6F-A606-42C4FF5BCFF9}"/>
              </a:ext>
            </a:extLst>
          </p:cNvPr>
          <p:cNvSpPr>
            <a:spLocks noGrp="1"/>
          </p:cNvSpPr>
          <p:nvPr>
            <p:ph type="title"/>
          </p:nvPr>
        </p:nvSpPr>
        <p:spPr/>
        <p:txBody>
          <a:bodyPr/>
          <a:lstStyle/>
          <a:p>
            <a:r>
              <a:rPr lang="en-US" dirty="0"/>
              <a:t>Example of a Complete DA</a:t>
            </a:r>
          </a:p>
        </p:txBody>
      </p:sp>
      <p:sp>
        <p:nvSpPr>
          <p:cNvPr id="3" name="Content Placeholder 2">
            <a:extLst>
              <a:ext uri="{FF2B5EF4-FFF2-40B4-BE49-F238E27FC236}">
                <a16:creationId xmlns:a16="http://schemas.microsoft.com/office/drawing/2014/main" id="{C3F3FC5E-E5DC-4098-B982-3C053F856F95}"/>
              </a:ext>
            </a:extLst>
          </p:cNvPr>
          <p:cNvSpPr>
            <a:spLocks noGrp="1"/>
          </p:cNvSpPr>
          <p:nvPr>
            <p:ph idx="1"/>
          </p:nvPr>
        </p:nvSpPr>
        <p:spPr/>
        <p:txBody>
          <a:bodyPr>
            <a:normAutofit/>
          </a:bodyPr>
          <a:lstStyle/>
          <a:p>
            <a:r>
              <a:rPr lang="en-US" b="1" dirty="0"/>
              <a:t>Uniqueness</a:t>
            </a:r>
            <a:r>
              <a:rPr lang="en-US" dirty="0"/>
              <a:t> – US support for NATO creates an effective deterrent against Russia.</a:t>
            </a:r>
          </a:p>
          <a:p>
            <a:endParaRPr lang="en-US" dirty="0"/>
          </a:p>
          <a:p>
            <a:r>
              <a:rPr lang="en-US" b="1" dirty="0"/>
              <a:t>Link</a:t>
            </a:r>
            <a:r>
              <a:rPr lang="en-US" dirty="0"/>
              <a:t> – The plan undermines the effectiveness of NATO’s deterrence posture.</a:t>
            </a:r>
          </a:p>
          <a:p>
            <a:endParaRPr lang="en-US" dirty="0"/>
          </a:p>
          <a:p>
            <a:r>
              <a:rPr lang="en-US" b="1" dirty="0"/>
              <a:t>Internal Link</a:t>
            </a:r>
            <a:r>
              <a:rPr lang="en-US" dirty="0"/>
              <a:t> – Lack of deterrence against Russia incentivizes Russia to invade. </a:t>
            </a:r>
          </a:p>
          <a:p>
            <a:endParaRPr lang="en-US" dirty="0"/>
          </a:p>
          <a:p>
            <a:r>
              <a:rPr lang="en-US" b="1" dirty="0"/>
              <a:t>Impact</a:t>
            </a:r>
            <a:r>
              <a:rPr lang="en-US" dirty="0"/>
              <a:t> – Russian invasion sparks a conflict with the EU that draws-in the US.</a:t>
            </a:r>
          </a:p>
        </p:txBody>
      </p:sp>
    </p:spTree>
    <p:extLst>
      <p:ext uri="{BB962C8B-B14F-4D97-AF65-F5344CB8AC3E}">
        <p14:creationId xmlns:p14="http://schemas.microsoft.com/office/powerpoint/2010/main" val="38761236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472</TotalTime>
  <Words>5898</Words>
  <Application>Microsoft Office PowerPoint</Application>
  <PresentationFormat>Widescreen</PresentationFormat>
  <Paragraphs>231</Paragraphs>
  <Slides>23</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Calibri</vt:lpstr>
      <vt:lpstr>Franklin Gothic Book</vt:lpstr>
      <vt:lpstr>Crop</vt:lpstr>
      <vt:lpstr>The Basics: Disadvantages</vt:lpstr>
      <vt:lpstr>Overview</vt:lpstr>
      <vt:lpstr>I. What is a Disadvantage?</vt:lpstr>
      <vt:lpstr>Definition</vt:lpstr>
      <vt:lpstr>Uniqueness</vt:lpstr>
      <vt:lpstr>Link</vt:lpstr>
      <vt:lpstr>Internal Link</vt:lpstr>
      <vt:lpstr>Impact</vt:lpstr>
      <vt:lpstr>Example of a Complete DA</vt:lpstr>
      <vt:lpstr>II. The Negative</vt:lpstr>
      <vt:lpstr>Why Read DAs?</vt:lpstr>
      <vt:lpstr>The Negative Block</vt:lpstr>
      <vt:lpstr>Impact Calculus: Overview</vt:lpstr>
      <vt:lpstr>Impact Calculus: The Trinity</vt:lpstr>
      <vt:lpstr>Impact Calculus: Example</vt:lpstr>
      <vt:lpstr>III. The Affirmative</vt:lpstr>
      <vt:lpstr>The 2AC</vt:lpstr>
      <vt:lpstr>Defense: Uniqueness</vt:lpstr>
      <vt:lpstr>Defense: Links and Internal Links</vt:lpstr>
      <vt:lpstr>Defense: Impacts</vt:lpstr>
      <vt:lpstr>Offense: Link Turns and Impact Turns</vt:lpstr>
      <vt:lpstr>Offense: Double Turns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Disadvantages: The Basics</dc:title>
  <dc:creator>Jacob Bosley</dc:creator>
  <cp:lastModifiedBy>Jacob Bosley</cp:lastModifiedBy>
  <cp:revision>43</cp:revision>
  <dcterms:created xsi:type="dcterms:W3CDTF">2020-06-25T16:38:43Z</dcterms:created>
  <dcterms:modified xsi:type="dcterms:W3CDTF">2020-12-17T20:32:33Z</dcterms:modified>
</cp:coreProperties>
</file>