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M8P4IRzNkwR4MW2vc5hJXmjwX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9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9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1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IyW2sAeap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6wrMyQ3-8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-3_TH6ym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l="778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b="1" dirty="0"/>
              <a:t>Framing and Evidence Analysis</a:t>
            </a:r>
            <a:br>
              <a:rPr lang="en" sz="4800" b="1" dirty="0"/>
            </a:br>
            <a:r>
              <a:rPr lang="en" sz="2000" b="1" dirty="0"/>
              <a:t>GMU Debate</a:t>
            </a:r>
            <a:endParaRPr sz="4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Example 4</a:t>
            </a: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Georgetown BK v UGA 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Round 7 2018 NDT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2AR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Entire top of the 2AR DA is filled with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Evidence framing!</a:t>
            </a:r>
            <a:endParaRPr/>
          </a:p>
        </p:txBody>
      </p:sp>
      <p:pic>
        <p:nvPicPr>
          <p:cNvPr id="138" name="Google Shape;138;p11" descr="Check out exodusfiles.org &#10;&#10;Donate to WDI https://womensdebateinstitute.org/donate&#10;&#10;Donate to NAUDL http://urbandebate.org/Ways-To-Help/Donate&#10;&#10;Donate to Bay Area UDL https://www.baudl.org/donate&#10;&#10;Donate to Rhode Island UDL http://www.riudl.org/get-involved/community-debate/&#10;&#10;Donate to Washington UDL http://www.urbandebatewashingtondc.org/be-a-donor&#10;&#10;Donate to Sacramento UDL http://www.sudl.org/donate/&#10;&#10;Donate to Saint Louis UDL http://www.stlouisurbandebate.org/?page_id=103&#10;&#10;Donate to NYC UDL https://debate.nyc/donate/&#10;&#10;Donate to Minnesota UDL http://www.augsburg.edu/urbandebateleague/donate/&#10;&#10;Donate to Atlanta UDL http://www.atlantadebate.org/donate/&#10;&#10;Donate to Tulsa UDL http://www.tulsadebate.org/donate.html.html&#10;&#10;Donate to Denver UDL http://www.denverdebate.org/volunteerdonatesponsor.html&#10;&#10;Donate to Milwaukee UDL http://milwaukeedebateleague.org/donate/&#10;&#10;Donate to Houston UDL http://houstonurbandebateleague.org/donate/&#10;&#10;Donate to Detroit UDL http://www.urbandebatedetroit.org/?page_id=103&#10;&#10;Donate to Silicon Valley UDL http://www.svudl.org/&#10;&#10;Donate to Portland UDL http://www.portlanddebate.org/donate/&#10;&#10;Donate to Kansas City UDL http://debatekansascity.org/contribute/&#10;&#10;Donate to Baltimore UDL http://budl.org/donate/" title="NDT 2018 Round 7 Aff: Georgetown BK vs Neg: Georgia 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6750" y="12411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What if you can’t come up with framing issues?</a:t>
            </a:r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816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That means it’s </a:t>
            </a:r>
            <a:r>
              <a:rPr lang="en" b="1" u="sng"/>
              <a:t>not the argument you should go for</a:t>
            </a:r>
            <a:r>
              <a:rPr lang="en"/>
              <a:t> or at best the argument should be viewed as way to cut down the risks of an argument, not as a “critical hit” </a:t>
            </a:r>
            <a:endParaRPr/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0025" y="2025925"/>
            <a:ext cx="423397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471900" y="3731725"/>
            <a:ext cx="29457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Uniqueness Questions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When is Recency Important?</a:t>
            </a:r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Political Questions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 Uniqueness Arguments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Impact uniqueness for current events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Ie outdated evidence that's out of context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studies post-date one another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975" y="0"/>
            <a:ext cx="3002025" cy="31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Types of Uniqueness: China DA Example</a:t>
            </a:r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uniqueness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High/low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Xi strong now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 Uniqueness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the aff a unique instance that would trigger the DA?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China coop thumper said no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Impact uniqueness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doing something now/impact not yet happening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Chinese lashout not happening/Xi and CCP united now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Predictive v. Snapshot</a:t>
            </a:r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body" idx="1"/>
          </p:nvPr>
        </p:nvSpPr>
        <p:spPr>
          <a:xfrm>
            <a:off x="157275" y="1919075"/>
            <a:ext cx="88518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 b="1"/>
              <a:t>What is predictive evidence?</a:t>
            </a:r>
            <a:endParaRPr sz="1500" b="1"/>
          </a:p>
          <a:p>
            <a:pPr marL="45720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Makes claims about what </a:t>
            </a:r>
            <a:r>
              <a:rPr lang="en" sz="1500" u="sng"/>
              <a:t>will</a:t>
            </a:r>
            <a:r>
              <a:rPr lang="en" sz="1500"/>
              <a:t> happen based on empirics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Important for long-term calculations (ex. incumbency advantage for elections)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Uses language indicative of future events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500" b="1"/>
              <a:t>What is snapshot evidence?</a:t>
            </a:r>
            <a:endParaRPr sz="1500" b="1"/>
          </a:p>
          <a:p>
            <a:pPr marL="45720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Makes claims about what </a:t>
            </a:r>
            <a:r>
              <a:rPr lang="en" sz="1500" u="sng"/>
              <a:t>is</a:t>
            </a:r>
            <a:r>
              <a:rPr lang="en" sz="1500"/>
              <a:t> happening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Important for uniqueness debates/short-term calculations (ex. current state of economy, senate vote counts on bills, etc.)</a:t>
            </a:r>
            <a:endParaRPr sz="1500"/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3800" y="0"/>
            <a:ext cx="2710200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Example 1: Snapshot Evidence</a:t>
            </a:r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0" y="1051623"/>
            <a:ext cx="606742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/>
          <p:nvPr/>
        </p:nvSpPr>
        <p:spPr>
          <a:xfrm>
            <a:off x="4495800" y="1922150"/>
            <a:ext cx="1525800" cy="18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8"/>
          <p:cNvCxnSpPr/>
          <p:nvPr/>
        </p:nvCxnSpPr>
        <p:spPr>
          <a:xfrm flipH="1">
            <a:off x="6318725" y="3917900"/>
            <a:ext cx="733500" cy="20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0" name="Google Shape;180;p18"/>
          <p:cNvSpPr txBox="1"/>
          <p:nvPr/>
        </p:nvSpPr>
        <p:spPr>
          <a:xfrm>
            <a:off x="7253250" y="3727050"/>
            <a:ext cx="1671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Percentages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1" name="Google Shape;181;p18"/>
          <p:cNvCxnSpPr/>
          <p:nvPr/>
        </p:nvCxnSpPr>
        <p:spPr>
          <a:xfrm flipH="1">
            <a:off x="6097925" y="2330650"/>
            <a:ext cx="914100" cy="10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2" name="Google Shape;182;p18"/>
          <p:cNvSpPr txBox="1"/>
          <p:nvPr/>
        </p:nvSpPr>
        <p:spPr>
          <a:xfrm>
            <a:off x="7164550" y="2106050"/>
            <a:ext cx="1671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Current issue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Example 2: Predictive Evidence</a:t>
            </a:r>
            <a:endParaRPr/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771450"/>
            <a:ext cx="5853498" cy="4219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9"/>
          <p:cNvCxnSpPr/>
          <p:nvPr/>
        </p:nvCxnSpPr>
        <p:spPr>
          <a:xfrm flipH="1">
            <a:off x="5826675" y="3074050"/>
            <a:ext cx="974400" cy="24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0" name="Google Shape;190;p19"/>
          <p:cNvCxnSpPr/>
          <p:nvPr/>
        </p:nvCxnSpPr>
        <p:spPr>
          <a:xfrm rot="10800000">
            <a:off x="5887000" y="3757150"/>
            <a:ext cx="873900" cy="43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1" name="Google Shape;191;p19"/>
          <p:cNvSpPr txBox="1"/>
          <p:nvPr/>
        </p:nvSpPr>
        <p:spPr>
          <a:xfrm>
            <a:off x="6600150" y="3214750"/>
            <a:ext cx="2069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Predictive language--- indicative of future escalation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Exercise: USMCA DA Evidence (Pretend it is November): Compare the Two</a:t>
            </a:r>
            <a:endParaRPr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800"/>
            <a:ext cx="4942576" cy="41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994650" y="2036755"/>
            <a:ext cx="1890900" cy="28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4">
            <a:alphaModFix/>
          </a:blip>
          <a:srcRect l="10114" r="10114"/>
          <a:stretch/>
        </p:blipFill>
        <p:spPr>
          <a:xfrm>
            <a:off x="4791900" y="684775"/>
            <a:ext cx="4352100" cy="39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/>
          <p:nvPr/>
        </p:nvSpPr>
        <p:spPr>
          <a:xfrm rot="10800000" flipH="1">
            <a:off x="5830550" y="1327576"/>
            <a:ext cx="1890900" cy="23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All Levels Evidence Framing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976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Debaters are often </a:t>
            </a:r>
            <a:r>
              <a:rPr lang="en" sz="1800" u="sng"/>
              <a:t>inefficient</a:t>
            </a:r>
            <a:r>
              <a:rPr lang="en" sz="1800"/>
              <a:t> at extending evidence. Remember when you didn’t get to that argument(s) that cost you the round because you were “slow”?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1800"/>
              <a:t>Judges *ideally* do not want to read cards. When they do, they want </a:t>
            </a:r>
            <a:r>
              <a:rPr lang="en" sz="1800" u="sng"/>
              <a:t>instructions</a:t>
            </a:r>
            <a:r>
              <a:rPr lang="en" sz="1800"/>
              <a:t> to help them decide the debate</a:t>
            </a:r>
            <a:endParaRPr sz="1800"/>
          </a:p>
        </p:txBody>
      </p:sp>
      <p:pic>
        <p:nvPicPr>
          <p:cNvPr id="75" name="Google Shape;75;p2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600" y="2095000"/>
            <a:ext cx="3838824" cy="2373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7085700" y="3522275"/>
            <a:ext cx="625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87%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6493125" y="2769450"/>
            <a:ext cx="625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5%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6777200" y="2724325"/>
            <a:ext cx="6255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8%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Framing Qualifications</a:t>
            </a:r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/>
              <a:t>Thesis: Who said it obviously matters</a:t>
            </a: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Questions to ask for debating qualifications: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it a discussion where who said it truly matters? Why?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citing qualified authors enough to make an unqualified authors’ opinions good?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their qualifications fit the subject matter?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what purpose did they produce the scholarship? (Bias)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other qualified people agree with them?</a:t>
            </a:r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8958" y="78625"/>
            <a:ext cx="1696418" cy="15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Fluff vs. Warrants </a:t>
            </a: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body" idx="1"/>
          </p:nvPr>
        </p:nvSpPr>
        <p:spPr>
          <a:xfrm>
            <a:off x="471900" y="2020175"/>
            <a:ext cx="21642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Is this fluff or warrants?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b="1" u="sng"/>
              <a:t>You decide!</a:t>
            </a:r>
            <a:endParaRPr b="1" u="sng"/>
          </a:p>
        </p:txBody>
      </p:sp>
      <p:pic>
        <p:nvPicPr>
          <p:cNvPr id="219" name="Google Shape;2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075" y="1704900"/>
            <a:ext cx="6492926" cy="34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Long vs. Short Cards</a:t>
            </a: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78625" y="1919075"/>
            <a:ext cx="18198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b="1"/>
              <a:t>When are short cards an appropriate choice?</a:t>
            </a:r>
            <a:endParaRPr b="1"/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899" y="1684999"/>
            <a:ext cx="7186075" cy="34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226328" y="1249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Warrant Methodology</a:t>
            </a:r>
            <a:endParaRPr/>
          </a:p>
        </p:txBody>
      </p:sp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8080" y="0"/>
            <a:ext cx="51559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3699675" y="674950"/>
            <a:ext cx="55899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Meta-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Good</a:t>
            </a: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Studies/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Statistical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Analysis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OK</a:t>
            </a: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Studies/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Statistical Analysis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Opinions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3144325" y="0"/>
            <a:ext cx="990000" cy="5143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chemeClr val="dk1">
                <a:alpha val="49803"/>
              </a:scheme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1"/>
          </p:nvPr>
        </p:nvSpPr>
        <p:spPr>
          <a:xfrm>
            <a:off x="226325" y="1245300"/>
            <a:ext cx="3671700" cy="3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b="1" u="sng"/>
              <a:t>Opinion pieces</a:t>
            </a:r>
            <a:r>
              <a:rPr lang="en"/>
              <a:t> - avoid using as a frame unless the person writing it matters (in which case the “qualifications” frame takes precedent)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b="1" u="sng"/>
              <a:t>Studies</a:t>
            </a:r>
            <a:r>
              <a:rPr lang="en"/>
              <a:t> - What makes one bad/good/great?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/>
              <a:t>(Sample Size, Length of study, Study Design, Author Bias, Expertly tested, theoretical basis)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b="1" u="sng"/>
              <a:t>Meta-Analysis</a:t>
            </a:r>
            <a:r>
              <a:rPr lang="en"/>
              <a:t> - What is it?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1150">
                <a:solidFill>
                  <a:srgbClr val="FFFFFF"/>
                </a:solidFill>
              </a:rPr>
              <a:t>Combine the results from multiple studies in an effort to increase power (over individual studies), improve estimates of the size of the effect and/or to resolve uncertainty when reports disagree.</a:t>
            </a:r>
            <a:endParaRPr sz="1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Amount of Cards Read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Does 1 great card beat 3 terrible cards?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What about 1 well highlighted card versus 3 poorly highlighted cards?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What about 3 cards with separate warrants vs. 5 cards that all agree on one key warrant?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b="1" u="sng"/>
              <a:t>Depends on how you frame it!</a:t>
            </a:r>
            <a:endParaRPr b="1" u="sn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Impact Framing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Magnitude</a:t>
            </a:r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Utilitarian in most cases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But there is a reason magnitude should not be only considered this way (deontological claims have magnitude)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Impacts can cause other impacts to occur - which is higher magnitude.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Timeframe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Quicker impacts can matter more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Why? --- Intervening actors, more time to solve, etc.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Probability</a:t>
            </a:r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Should shift the decision maker’s willingness to choose one impact over another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Likelihood can argued to be the best measure for how we make decisions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More often connected to structural impacts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Turns Case</a:t>
            </a:r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IMPORTANT. Less articulated by younger debaters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Should always be coupled with your chosen frames.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Makes debates easier to win.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226078" y="859775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Scientifically proven ways to efficiently extend cards</a:t>
            </a:r>
            <a:endParaRPr/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1" y="115225"/>
            <a:ext cx="3454800" cy="484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Step 1: Claim</a:t>
            </a: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178875" y="1919075"/>
            <a:ext cx="3606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Claims are central “thesis” of the argument. Be </a:t>
            </a:r>
            <a:r>
              <a:rPr lang="en" u="sng"/>
              <a:t>succinct</a:t>
            </a:r>
            <a:r>
              <a:rPr lang="en"/>
              <a:t> and use a </a:t>
            </a:r>
            <a:r>
              <a:rPr lang="en" u="sng"/>
              <a:t>simple</a:t>
            </a:r>
            <a:r>
              <a:rPr lang="en"/>
              <a:t> sentence structure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Don’t start your speech by saying “extend X”, get straight to point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Don’t just re-read the tagline (tagline extension)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175" y="132647"/>
            <a:ext cx="2019800" cy="13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475" y="2020925"/>
            <a:ext cx="5053501" cy="282720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4311675" y="132650"/>
            <a:ext cx="231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Step 2: Warrants</a:t>
            </a: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3138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Warrants should be either a </a:t>
            </a:r>
            <a:r>
              <a:rPr lang="en" u="sng"/>
              <a:t>simple sentence</a:t>
            </a:r>
            <a:r>
              <a:rPr lang="en"/>
              <a:t> or be summarized as a </a:t>
            </a:r>
            <a:r>
              <a:rPr lang="en" u="sng"/>
              <a:t>series of keywords</a:t>
            </a:r>
            <a:r>
              <a:rPr lang="en"/>
              <a:t> (consider bullet points for multi-warrant cards)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8700" y="181948"/>
            <a:ext cx="1998024" cy="13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0475" y="2020925"/>
            <a:ext cx="5053501" cy="282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Step 3: Framing issues</a:t>
            </a: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782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Framing issues should be either explicitly called out as “Framing issues: X” or introduced by saying “Prefer our evidence because of X” or “Their evidence is bad/our is evidence is good because of X”</a:t>
            </a:r>
            <a:endParaRPr/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7000" y="1658825"/>
            <a:ext cx="4584600" cy="305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Example “framing” issues</a:t>
            </a: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1906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Qualifications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Recency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“Fluff” or rhetorically powerful cards vs cards with warrants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Predictive vs snapshot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Long vs short cards (ie, the fortune cookies)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Methodology/Quality of internal warrants (opinions &lt; studies/statistical analysis &lt; meta-analysis)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Amount of cards read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Intent to define vs contextual (for topicality debates)</a:t>
            </a:r>
            <a:endParaRPr sz="1200"/>
          </a:p>
        </p:txBody>
      </p:sp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2666"/>
          <a:stretch/>
        </p:blipFill>
        <p:spPr>
          <a:xfrm>
            <a:off x="5662500" y="1956450"/>
            <a:ext cx="3176699" cy="23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/>
        </p:nvSpPr>
        <p:spPr>
          <a:xfrm>
            <a:off x="6692650" y="183175"/>
            <a:ext cx="2312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6282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Northwestern CE vs UNLV GH (Round 5 of Healthcare NDT)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2NR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23" name="Google Shape;123;p8"/>
          <p:cNvSpPr txBox="1"/>
          <p:nvPr/>
        </p:nvSpPr>
        <p:spPr>
          <a:xfrm>
            <a:off x="6127925" y="68700"/>
            <a:ext cx="29457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8" title="Northwestern CE vs UNLV GH, Round the Fourth, NDT 20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500" y="1892400"/>
            <a:ext cx="4131600" cy="30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Example 3 (T Evidence)</a:t>
            </a:r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040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Immigration Resolution:</a:t>
            </a:r>
            <a:r>
              <a:rPr lang="en" sz="1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Resolved: The United States Federal Government should substantially increase the number of and/or substantially expand beneficiary eligibility for its visas for one or more of the following: employment-based immigrant visas, nonimmigrant temporary worker visas, family-based visas, human trafficking-based visas.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2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Kansas KQ Plan Text: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rgbClr val="4545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United States Federal Government should make individuals who file claims against their employers and do not have regularized immigration status eligible for T-visas. </a:t>
            </a:r>
            <a:endParaRPr sz="1200">
              <a:solidFill>
                <a:srgbClr val="45454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0" title="Kansas KQ vs. Northwestern FS 2N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000" y="1658825"/>
            <a:ext cx="4326600" cy="32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On-screen Show (16:9)</PresentationFormat>
  <Paragraphs>132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Roboto</vt:lpstr>
      <vt:lpstr>Arial</vt:lpstr>
      <vt:lpstr>Times New Roman</vt:lpstr>
      <vt:lpstr>Material</vt:lpstr>
      <vt:lpstr>Framing and Evidence Analysis GMU Debate </vt:lpstr>
      <vt:lpstr>The problem</vt:lpstr>
      <vt:lpstr>Scientifically proven ways to efficiently extend cards</vt:lpstr>
      <vt:lpstr>Step 1: Claim</vt:lpstr>
      <vt:lpstr>Step 2: Warrants</vt:lpstr>
      <vt:lpstr>Step 3: Framing issues</vt:lpstr>
      <vt:lpstr>Example “framing” issues</vt:lpstr>
      <vt:lpstr>Example</vt:lpstr>
      <vt:lpstr>Example 3 (T Evidence)</vt:lpstr>
      <vt:lpstr>Example 4</vt:lpstr>
      <vt:lpstr>What if you can’t come up with framing issues?</vt:lpstr>
      <vt:lpstr>Uniqueness Questions</vt:lpstr>
      <vt:lpstr>When is Recency Important?</vt:lpstr>
      <vt:lpstr>Types of Uniqueness: China DA Example</vt:lpstr>
      <vt:lpstr>Predictive v. Snapshot</vt:lpstr>
      <vt:lpstr>Example 1: Snapshot Evidence</vt:lpstr>
      <vt:lpstr>Example 2: Predictive Evidence</vt:lpstr>
      <vt:lpstr>Exercise: USMCA DA Evidence (Pretend it is November): Compare the Two</vt:lpstr>
      <vt:lpstr>All Levels Evidence Framing </vt:lpstr>
      <vt:lpstr>Framing Qualifications</vt:lpstr>
      <vt:lpstr>Fluff vs. Warrants </vt:lpstr>
      <vt:lpstr>Long vs. Short Cards</vt:lpstr>
      <vt:lpstr>Warrant Methodology</vt:lpstr>
      <vt:lpstr>Amount of Cards Read</vt:lpstr>
      <vt:lpstr>Impact Framing</vt:lpstr>
      <vt:lpstr>Magnitude</vt:lpstr>
      <vt:lpstr>Timeframe</vt:lpstr>
      <vt:lpstr>Probability</vt:lpstr>
      <vt:lpstr>Turns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and Evidence Analysis GMU Debate </dc:title>
  <cp:lastModifiedBy>Jackie Poapst</cp:lastModifiedBy>
  <cp:revision>1</cp:revision>
  <dcterms:modified xsi:type="dcterms:W3CDTF">2023-07-24T20:07:48Z</dcterms:modified>
</cp:coreProperties>
</file>