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2"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Patrick Hand" panose="00000500000000000000" pitchFamily="2" charset="0"/>
      <p:regular r:id="rId32"/>
    </p:embeddedFont>
    <p:embeddedFont>
      <p:font typeface="Patrick Hand SC" panose="00000500000000000000" pitchFamily="2"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01c18ee1f_0_2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801c18ee1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01c18ee1f_0_3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801c18ee1f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324fc0c0ae175fa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324fc0c0ae175fa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732042168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773204216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7732042168_0_19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7732042168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7732042168_0_14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7732042168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7732042168_0_16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7732042168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5324fc0c0ae175fa_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5324fc0c0ae175fa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Need to discuss doing line by line vs reconstructing flows/straight down</a:t>
            </a: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5324fc0c0ae175fa_1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5324fc0c0ae175fa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801c18ee1f_4_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801c18ee1f_4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6f8a416f4_1_1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76f8a416f4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801c18ee1f_1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801c18ee1f_1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801c18ee1f_0_3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801c18ee1f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801c18ee1f_1_1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801c18ee1f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c4985b282dc5f89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c4985b282dc5f8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801c18ee1f_1_1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801c18ee1f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76f8a416f4_1_6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76f8a416f4_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801c18ee1f_1_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801c18ee1f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801c18ee1f_0_7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801c18ee1f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76f8a416f4_1_6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76f8a416f4_1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76f8a416f4_1_7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76f8a416f4_1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6f8a416f4_1_4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6f8a416f4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76f8a416f4_1_5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76f8a416f4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801c18ee1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801c18ee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5dd7ff150bad08da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5dd7ff150bad08da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01c18ee1f_0_2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801c18ee1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801c18ee1f_0_4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801c18ee1f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5dd7ff150bad08da_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5dd7ff150bad08da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40425" y="1991825"/>
            <a:ext cx="4063200" cy="1159800"/>
          </a:xfrm>
          <a:prstGeom prst="rect">
            <a:avLst/>
          </a:prstGeom>
        </p:spPr>
        <p:txBody>
          <a:bodyPr spcFirstLastPara="1" wrap="square" lIns="0" tIns="0" rIns="0" bIns="0"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1" type="blank">
  <p:cSld name="BLANK">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11"/>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2">
  <p:cSld name="BLANK_1">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Gadget - Mobile">
  <p:cSld name="BLANK_1_2">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52" name="Google Shape;52;p13"/>
          <p:cNvSpPr txBox="1">
            <a:spLocks noGrp="1"/>
          </p:cNvSpPr>
          <p:nvPr>
            <p:ph type="body" idx="1"/>
          </p:nvPr>
        </p:nvSpPr>
        <p:spPr>
          <a:xfrm>
            <a:off x="2137950" y="1973175"/>
            <a:ext cx="1281900" cy="1348200"/>
          </a:xfrm>
          <a:prstGeom prst="rect">
            <a:avLst/>
          </a:prstGeom>
        </p:spPr>
        <p:txBody>
          <a:bodyPr spcFirstLastPara="1" wrap="square" lIns="0" tIns="0" rIns="0" bIns="0" anchor="t" anchorCtr="0">
            <a:noAutofit/>
          </a:bodyPr>
          <a:lstStyle>
            <a:lvl1pPr marL="457200" lvl="0" indent="-304800" rtl="0">
              <a:spcBef>
                <a:spcPts val="600"/>
              </a:spcBef>
              <a:spcAft>
                <a:spcPts val="0"/>
              </a:spcAft>
              <a:buSzPts val="1200"/>
              <a:buChar char="&gt;"/>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Gadget - Tablet">
  <p:cSld name="BLANK_1_2_1">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4"/>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55" name="Google Shape;55;p14"/>
          <p:cNvSpPr txBox="1">
            <a:spLocks noGrp="1"/>
          </p:cNvSpPr>
          <p:nvPr>
            <p:ph type="body" idx="1"/>
          </p:nvPr>
        </p:nvSpPr>
        <p:spPr>
          <a:xfrm>
            <a:off x="1752950" y="1475875"/>
            <a:ext cx="1281900" cy="1348200"/>
          </a:xfrm>
          <a:prstGeom prst="rect">
            <a:avLst/>
          </a:prstGeom>
        </p:spPr>
        <p:txBody>
          <a:bodyPr spcFirstLastPara="1" wrap="square" lIns="0" tIns="0" rIns="0" bIns="0" anchor="t" anchorCtr="0">
            <a:noAutofit/>
          </a:bodyPr>
          <a:lstStyle>
            <a:lvl1pPr marL="457200" lvl="0" indent="-304800" rtl="0">
              <a:spcBef>
                <a:spcPts val="600"/>
              </a:spcBef>
              <a:spcAft>
                <a:spcPts val="0"/>
              </a:spcAft>
              <a:buSzPts val="1200"/>
              <a:buChar char="&gt;"/>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 background">
  <p:cSld name="BLANK_1_1">
    <p:spTree>
      <p:nvGrpSpPr>
        <p:cNvPr id="1" name="Shape 56"/>
        <p:cNvGrpSpPr/>
        <p:nvPr/>
      </p:nvGrpSpPr>
      <p:grpSpPr>
        <a:xfrm>
          <a:off x="0" y="0"/>
          <a:ext cx="0" cy="0"/>
          <a:chOff x="0" y="0"/>
          <a:chExt cx="0" cy="0"/>
        </a:xfrm>
      </p:grpSpPr>
      <p:pic>
        <p:nvPicPr>
          <p:cNvPr id="57" name="Google Shape;57;p15"/>
          <p:cNvPicPr preferRelativeResize="0"/>
          <p:nvPr/>
        </p:nvPicPr>
        <p:blipFill>
          <a:blip r:embed="rId2">
            <a:alphaModFix/>
          </a:blip>
          <a:stretch>
            <a:fillRect/>
          </a:stretch>
        </p:blipFill>
        <p:spPr>
          <a:xfrm>
            <a:off x="0" y="0"/>
            <a:ext cx="9144001" cy="5143500"/>
          </a:xfrm>
          <a:prstGeom prst="rect">
            <a:avLst/>
          </a:prstGeom>
          <a:noFill/>
          <a:ln>
            <a:noFill/>
          </a:ln>
        </p:spPr>
      </p:pic>
      <p:sp>
        <p:nvSpPr>
          <p:cNvPr id="58" name="Google Shape;58;p15"/>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457500" y="1583350"/>
            <a:ext cx="4229100" cy="1159800"/>
          </a:xfrm>
          <a:prstGeom prst="rect">
            <a:avLst/>
          </a:prstGeom>
        </p:spPr>
        <p:txBody>
          <a:bodyPr spcFirstLastPara="1" wrap="square" lIns="0" tIns="0" rIns="0" bIns="0"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13" name="Google Shape;13;p3"/>
          <p:cNvSpPr txBox="1">
            <a:spLocks noGrp="1"/>
          </p:cNvSpPr>
          <p:nvPr>
            <p:ph type="subTitle" idx="1"/>
          </p:nvPr>
        </p:nvSpPr>
        <p:spPr>
          <a:xfrm>
            <a:off x="2457500" y="2840054"/>
            <a:ext cx="4229100" cy="784800"/>
          </a:xfrm>
          <a:prstGeom prst="rect">
            <a:avLst/>
          </a:prstGeom>
        </p:spPr>
        <p:txBody>
          <a:bodyPr spcFirstLastPara="1" wrap="square" lIns="0" tIns="0" rIns="0" bIns="0" anchor="t" anchorCtr="0">
            <a:noAutofit/>
          </a:bodyPr>
          <a:lstStyle>
            <a:lvl1pPr lvl="0" algn="ctr" rtl="0">
              <a:spcBef>
                <a:spcPts val="0"/>
              </a:spcBef>
              <a:spcAft>
                <a:spcPts val="0"/>
              </a:spcAft>
              <a:buClr>
                <a:schemeClr val="dk2"/>
              </a:buClr>
              <a:buSzPts val="2400"/>
              <a:buNone/>
              <a:defRPr>
                <a:solidFill>
                  <a:schemeClr val="dk2"/>
                </a:solidFill>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body" idx="1"/>
          </p:nvPr>
        </p:nvSpPr>
        <p:spPr>
          <a:xfrm>
            <a:off x="3135950" y="922850"/>
            <a:ext cx="2872200" cy="3588300"/>
          </a:xfrm>
          <a:prstGeom prst="rect">
            <a:avLst/>
          </a:prstGeom>
        </p:spPr>
        <p:txBody>
          <a:bodyPr spcFirstLastPara="1" wrap="square" lIns="0" tIns="0" rIns="0" bIns="0" anchor="ctr" anchorCtr="0">
            <a:noAutofit/>
          </a:bodyPr>
          <a:lstStyle>
            <a:lvl1pPr marL="457200" lvl="0" indent="-381000" algn="ctr" rtl="0">
              <a:spcBef>
                <a:spcPts val="600"/>
              </a:spcBef>
              <a:spcAft>
                <a:spcPts val="0"/>
              </a:spcAft>
              <a:buSzPts val="2400"/>
              <a:buChar char="&gt;"/>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a:spcBef>
                <a:spcPts val="0"/>
              </a:spcBef>
              <a:spcAft>
                <a:spcPts val="0"/>
              </a:spcAft>
              <a:buSzPts val="2400"/>
              <a:buChar char="-"/>
              <a:defRPr/>
            </a:lvl9pPr>
          </a:lstStyle>
          <a:p>
            <a:endParaRPr/>
          </a:p>
        </p:txBody>
      </p:sp>
      <p:sp>
        <p:nvSpPr>
          <p:cNvPr id="16" name="Google Shape;16;p4"/>
          <p:cNvSpPr txBox="1">
            <a:spLocks noGrp="1"/>
          </p:cNvSpPr>
          <p:nvPr>
            <p:ph type="sldNum" idx="12"/>
          </p:nvPr>
        </p:nvSpPr>
        <p:spPr>
          <a:xfrm>
            <a:off x="4297650" y="4726525"/>
            <a:ext cx="548700" cy="416700"/>
          </a:xfrm>
          <a:prstGeom prst="rect">
            <a:avLst/>
          </a:prstGeom>
        </p:spPr>
        <p:txBody>
          <a:bodyPr spcFirstLastPara="1" wrap="square" lIns="0" tIns="0" rIns="0" bIns="0"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5"/>
          <p:cNvSpPr/>
          <p:nvPr/>
        </p:nvSpPr>
        <p:spPr>
          <a:xfrm rot="254369">
            <a:off x="3871013" y="1231044"/>
            <a:ext cx="1406078" cy="118636"/>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5"/>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0" name="Google Shape;20;p5"/>
          <p:cNvSpPr txBox="1">
            <a:spLocks noGrp="1"/>
          </p:cNvSpPr>
          <p:nvPr>
            <p:ph type="body" idx="1"/>
          </p:nvPr>
        </p:nvSpPr>
        <p:spPr>
          <a:xfrm>
            <a:off x="1628275" y="1428825"/>
            <a:ext cx="5887500" cy="2908800"/>
          </a:xfrm>
          <a:prstGeom prst="rect">
            <a:avLst/>
          </a:prstGeom>
        </p:spPr>
        <p:txBody>
          <a:bodyPr spcFirstLastPara="1" wrap="square" lIns="0" tIns="0" rIns="0" bIns="0" anchor="t" anchorCtr="0">
            <a:noAutofit/>
          </a:bodyPr>
          <a:lstStyle>
            <a:lvl1pPr marL="457200" lvl="0" indent="-381000">
              <a:spcBef>
                <a:spcPts val="600"/>
              </a:spcBef>
              <a:spcAft>
                <a:spcPts val="0"/>
              </a:spcAft>
              <a:buSzPts val="2400"/>
              <a:buChar char="&gt;"/>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1" name="Google Shape;21;p5"/>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_AND_BODY_1">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1876225" y="1420400"/>
            <a:ext cx="2345100" cy="312300"/>
          </a:xfrm>
          <a:prstGeom prst="rect">
            <a:avLst/>
          </a:prstGeom>
        </p:spPr>
        <p:txBody>
          <a:bodyPr spcFirstLastPara="1" wrap="square" lIns="0" tIns="0" rIns="0" bIns="0" anchor="b" anchorCtr="0">
            <a:noAutofit/>
          </a:bodyPr>
          <a:lstStyle>
            <a:lvl1pPr lvl="0" algn="l" rtl="0">
              <a:spcBef>
                <a:spcPts val="0"/>
              </a:spcBef>
              <a:spcAft>
                <a:spcPts val="0"/>
              </a:spcAft>
              <a:buSzPts val="2400"/>
              <a:buNone/>
              <a:defRPr/>
            </a:lvl1pPr>
            <a:lvl2pPr lvl="1" algn="l" rtl="0">
              <a:spcBef>
                <a:spcPts val="0"/>
              </a:spcBef>
              <a:spcAft>
                <a:spcPts val="0"/>
              </a:spcAft>
              <a:buSzPts val="2400"/>
              <a:buNone/>
              <a:defRPr/>
            </a:lvl2pPr>
            <a:lvl3pPr lvl="2" algn="l" rtl="0">
              <a:spcBef>
                <a:spcPts val="0"/>
              </a:spcBef>
              <a:spcAft>
                <a:spcPts val="0"/>
              </a:spcAft>
              <a:buSzPts val="2400"/>
              <a:buNone/>
              <a:defRPr/>
            </a:lvl3pPr>
            <a:lvl4pPr lvl="3" algn="l" rtl="0">
              <a:spcBef>
                <a:spcPts val="0"/>
              </a:spcBef>
              <a:spcAft>
                <a:spcPts val="0"/>
              </a:spcAft>
              <a:buSzPts val="2400"/>
              <a:buNone/>
              <a:defRPr/>
            </a:lvl4pPr>
            <a:lvl5pPr lvl="4" algn="l" rtl="0">
              <a:spcBef>
                <a:spcPts val="0"/>
              </a:spcBef>
              <a:spcAft>
                <a:spcPts val="0"/>
              </a:spcAft>
              <a:buSzPts val="2400"/>
              <a:buNone/>
              <a:defRPr/>
            </a:lvl5pPr>
            <a:lvl6pPr lvl="5" algn="l" rtl="0">
              <a:spcBef>
                <a:spcPts val="0"/>
              </a:spcBef>
              <a:spcAft>
                <a:spcPts val="0"/>
              </a:spcAft>
              <a:buSzPts val="2400"/>
              <a:buNone/>
              <a:defRPr/>
            </a:lvl6pPr>
            <a:lvl7pPr lvl="6" algn="l" rtl="0">
              <a:spcBef>
                <a:spcPts val="0"/>
              </a:spcBef>
              <a:spcAft>
                <a:spcPts val="0"/>
              </a:spcAft>
              <a:buSzPts val="2400"/>
              <a:buNone/>
              <a:defRPr/>
            </a:lvl7pPr>
            <a:lvl8pPr lvl="7" algn="l" rtl="0">
              <a:spcBef>
                <a:spcPts val="0"/>
              </a:spcBef>
              <a:spcAft>
                <a:spcPts val="0"/>
              </a:spcAft>
              <a:buSzPts val="2400"/>
              <a:buNone/>
              <a:defRPr/>
            </a:lvl8pPr>
            <a:lvl9pPr lvl="8" algn="l" rtl="0">
              <a:spcBef>
                <a:spcPts val="0"/>
              </a:spcBef>
              <a:spcAft>
                <a:spcPts val="0"/>
              </a:spcAft>
              <a:buSzPts val="2400"/>
              <a:buNone/>
              <a:defRPr/>
            </a:lvl9pPr>
          </a:lstStyle>
          <a:p>
            <a:endParaRPr/>
          </a:p>
        </p:txBody>
      </p:sp>
      <p:sp>
        <p:nvSpPr>
          <p:cNvPr id="24" name="Google Shape;24;p6"/>
          <p:cNvSpPr txBox="1">
            <a:spLocks noGrp="1"/>
          </p:cNvSpPr>
          <p:nvPr>
            <p:ph type="body" idx="1"/>
          </p:nvPr>
        </p:nvSpPr>
        <p:spPr>
          <a:xfrm>
            <a:off x="1876225" y="1853502"/>
            <a:ext cx="2345100" cy="20385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gt;"/>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25" name="Google Shape;25;p6"/>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7"/>
          <p:cNvSpPr/>
          <p:nvPr/>
        </p:nvSpPr>
        <p:spPr>
          <a:xfrm rot="254369">
            <a:off x="3871013" y="1231044"/>
            <a:ext cx="1406078" cy="118636"/>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7"/>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7"/>
          <p:cNvSpPr txBox="1">
            <a:spLocks noGrp="1"/>
          </p:cNvSpPr>
          <p:nvPr>
            <p:ph type="body" idx="1"/>
          </p:nvPr>
        </p:nvSpPr>
        <p:spPr>
          <a:xfrm>
            <a:off x="1628225" y="1428825"/>
            <a:ext cx="2721300" cy="29088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gt;"/>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0" name="Google Shape;30;p7"/>
          <p:cNvSpPr txBox="1">
            <a:spLocks noGrp="1"/>
          </p:cNvSpPr>
          <p:nvPr>
            <p:ph type="body" idx="2"/>
          </p:nvPr>
        </p:nvSpPr>
        <p:spPr>
          <a:xfrm>
            <a:off x="4794549" y="1428825"/>
            <a:ext cx="2721300" cy="29088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gt;"/>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1" name="Google Shape;31;p7"/>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8"/>
          <p:cNvSpPr/>
          <p:nvPr/>
        </p:nvSpPr>
        <p:spPr>
          <a:xfrm rot="254369">
            <a:off x="3871013" y="1231044"/>
            <a:ext cx="1406078" cy="118636"/>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8"/>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35" name="Google Shape;35;p8"/>
          <p:cNvSpPr txBox="1">
            <a:spLocks noGrp="1"/>
          </p:cNvSpPr>
          <p:nvPr>
            <p:ph type="body" idx="1"/>
          </p:nvPr>
        </p:nvSpPr>
        <p:spPr>
          <a:xfrm>
            <a:off x="1628275" y="1428825"/>
            <a:ext cx="1786500" cy="29316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gt;"/>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6" name="Google Shape;36;p8"/>
          <p:cNvSpPr txBox="1">
            <a:spLocks noGrp="1"/>
          </p:cNvSpPr>
          <p:nvPr>
            <p:ph type="body" idx="2"/>
          </p:nvPr>
        </p:nvSpPr>
        <p:spPr>
          <a:xfrm>
            <a:off x="3646725" y="1428825"/>
            <a:ext cx="1786500" cy="29316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gt;"/>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7" name="Google Shape;37;p8"/>
          <p:cNvSpPr txBox="1">
            <a:spLocks noGrp="1"/>
          </p:cNvSpPr>
          <p:nvPr>
            <p:ph type="body" idx="3"/>
          </p:nvPr>
        </p:nvSpPr>
        <p:spPr>
          <a:xfrm>
            <a:off x="5665175" y="1428825"/>
            <a:ext cx="1786500" cy="29316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gt;"/>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8" name="Google Shape;38;p8"/>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9"/>
          <p:cNvSpPr/>
          <p:nvPr/>
        </p:nvSpPr>
        <p:spPr>
          <a:xfrm rot="254369">
            <a:off x="3871013" y="1231044"/>
            <a:ext cx="1406078" cy="118636"/>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2" name="Google Shape;42;p9"/>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068100" y="4101500"/>
            <a:ext cx="3007800" cy="519600"/>
          </a:xfrm>
          <a:prstGeom prst="rect">
            <a:avLst/>
          </a:prstGeom>
        </p:spPr>
        <p:txBody>
          <a:bodyPr spcFirstLastPara="1" wrap="square" lIns="0" tIns="0" rIns="0" bIns="0" anchor="t" anchorCtr="0">
            <a:noAutofit/>
          </a:bodyPr>
          <a:lstStyle>
            <a:lvl1pPr marL="457200" lvl="0" indent="-228600" algn="ctr">
              <a:spcBef>
                <a:spcPts val="360"/>
              </a:spcBef>
              <a:spcAft>
                <a:spcPts val="0"/>
              </a:spcAft>
              <a:buSzPts val="1600"/>
              <a:buNone/>
              <a:defRPr sz="1600">
                <a:solidFill>
                  <a:schemeClr val="dk2"/>
                </a:solidFill>
              </a:defRPr>
            </a:lvl1pPr>
          </a:lstStyle>
          <a:p>
            <a:endParaRPr/>
          </a:p>
        </p:txBody>
      </p:sp>
      <p:sp>
        <p:nvSpPr>
          <p:cNvPr id="45" name="Google Shape;45;p10"/>
          <p:cNvSpPr txBox="1">
            <a:spLocks noGrp="1"/>
          </p:cNvSpPr>
          <p:nvPr>
            <p:ph type="sldNum" idx="12"/>
          </p:nvPr>
        </p:nvSpPr>
        <p:spPr>
          <a:xfrm>
            <a:off x="4297650" y="4711450"/>
            <a:ext cx="548700" cy="432000"/>
          </a:xfrm>
          <a:prstGeom prst="rect">
            <a:avLst/>
          </a:prstGeom>
        </p:spPr>
        <p:txBody>
          <a:bodyPr spcFirstLastPara="1" wrap="square" lIns="0" tIns="0" rIns="0" bIns="0"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28275" y="810800"/>
            <a:ext cx="5887500" cy="445500"/>
          </a:xfrm>
          <a:prstGeom prst="rect">
            <a:avLst/>
          </a:prstGeom>
          <a:noFill/>
          <a:ln>
            <a:noFill/>
          </a:ln>
        </p:spPr>
        <p:txBody>
          <a:bodyPr spcFirstLastPara="1" wrap="square" lIns="0" tIns="0" rIns="0" bIns="0" anchor="b" anchorCtr="0">
            <a:noAutofit/>
          </a:bodyPr>
          <a:lstStyle>
            <a:lvl1pPr lvl="0"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1pPr>
            <a:lvl2pPr lvl="1"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2pPr>
            <a:lvl3pPr lvl="2"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3pPr>
            <a:lvl4pPr lvl="3"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4pPr>
            <a:lvl5pPr lvl="4"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5pPr>
            <a:lvl6pPr lvl="5"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6pPr>
            <a:lvl7pPr lvl="6"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7pPr>
            <a:lvl8pPr lvl="7"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8pPr>
            <a:lvl9pPr lvl="8"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1628275" y="1428825"/>
            <a:ext cx="5887500" cy="2908800"/>
          </a:xfrm>
          <a:prstGeom prst="rect">
            <a:avLst/>
          </a:prstGeom>
          <a:noFill/>
          <a:ln>
            <a:noFill/>
          </a:ln>
        </p:spPr>
        <p:txBody>
          <a:bodyPr spcFirstLastPara="1" wrap="square" lIns="0" tIns="0" rIns="0" bIns="0" anchor="t" anchorCtr="0">
            <a:noAutofit/>
          </a:bodyPr>
          <a:lstStyle>
            <a:lvl1pPr marL="457200" lvl="0" indent="-381000">
              <a:spcBef>
                <a:spcPts val="600"/>
              </a:spcBef>
              <a:spcAft>
                <a:spcPts val="0"/>
              </a:spcAft>
              <a:buClr>
                <a:schemeClr val="dk2"/>
              </a:buClr>
              <a:buSzPts val="2400"/>
              <a:buFont typeface="Patrick Hand"/>
              <a:buChar char="&gt;"/>
              <a:defRPr sz="2400">
                <a:solidFill>
                  <a:schemeClr val="dk1"/>
                </a:solidFill>
                <a:latin typeface="Patrick Hand"/>
                <a:ea typeface="Patrick Hand"/>
                <a:cs typeface="Patrick Hand"/>
                <a:sym typeface="Patrick Hand"/>
              </a:defRPr>
            </a:lvl1pPr>
            <a:lvl2pPr marL="914400" lvl="1" indent="-3810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2pPr>
            <a:lvl3pPr marL="1371600" lvl="2" indent="-3810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3pPr>
            <a:lvl4pPr marL="1828800" lvl="3" indent="-3810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4pPr>
            <a:lvl5pPr marL="2286000" lvl="4" indent="-3810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5pPr>
            <a:lvl6pPr marL="2743200" lvl="5" indent="-3810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6pPr>
            <a:lvl7pPr marL="3200400" lvl="6" indent="-3810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7pPr>
            <a:lvl8pPr marL="3657600" lvl="7" indent="-3810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8pPr>
            <a:lvl9pPr marL="4114800" lvl="8" indent="-3810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9pPr>
          </a:lstStyle>
          <a:p>
            <a:endParaRPr/>
          </a:p>
        </p:txBody>
      </p:sp>
      <p:sp>
        <p:nvSpPr>
          <p:cNvPr id="8" name="Google Shape;8;p1"/>
          <p:cNvSpPr txBox="1">
            <a:spLocks noGrp="1"/>
          </p:cNvSpPr>
          <p:nvPr>
            <p:ph type="sldNum" idx="12"/>
          </p:nvPr>
        </p:nvSpPr>
        <p:spPr>
          <a:xfrm>
            <a:off x="4297650" y="4646800"/>
            <a:ext cx="548700" cy="496500"/>
          </a:xfrm>
          <a:prstGeom prst="rect">
            <a:avLst/>
          </a:prstGeom>
          <a:noFill/>
          <a:ln>
            <a:noFill/>
          </a:ln>
        </p:spPr>
        <p:txBody>
          <a:bodyPr spcFirstLastPara="1" wrap="square" lIns="0" tIns="0" rIns="0" bIns="0" anchor="ctr" anchorCtr="0">
            <a:noAutofit/>
          </a:bodyPr>
          <a:lstStyle>
            <a:lvl1pPr lvl="0" algn="ctr">
              <a:buNone/>
              <a:defRPr sz="1300">
                <a:solidFill>
                  <a:schemeClr val="lt1"/>
                </a:solidFill>
                <a:latin typeface="Patrick Hand"/>
                <a:ea typeface="Patrick Hand"/>
                <a:cs typeface="Patrick Hand"/>
                <a:sym typeface="Patrick Hand"/>
              </a:defRPr>
            </a:lvl1pPr>
            <a:lvl2pPr lvl="1" algn="ctr">
              <a:buNone/>
              <a:defRPr sz="1300">
                <a:solidFill>
                  <a:schemeClr val="lt1"/>
                </a:solidFill>
                <a:latin typeface="Patrick Hand"/>
                <a:ea typeface="Patrick Hand"/>
                <a:cs typeface="Patrick Hand"/>
                <a:sym typeface="Patrick Hand"/>
              </a:defRPr>
            </a:lvl2pPr>
            <a:lvl3pPr lvl="2" algn="ctr">
              <a:buNone/>
              <a:defRPr sz="1300">
                <a:solidFill>
                  <a:schemeClr val="lt1"/>
                </a:solidFill>
                <a:latin typeface="Patrick Hand"/>
                <a:ea typeface="Patrick Hand"/>
                <a:cs typeface="Patrick Hand"/>
                <a:sym typeface="Patrick Hand"/>
              </a:defRPr>
            </a:lvl3pPr>
            <a:lvl4pPr lvl="3" algn="ctr">
              <a:buNone/>
              <a:defRPr sz="1300">
                <a:solidFill>
                  <a:schemeClr val="lt1"/>
                </a:solidFill>
                <a:latin typeface="Patrick Hand"/>
                <a:ea typeface="Patrick Hand"/>
                <a:cs typeface="Patrick Hand"/>
                <a:sym typeface="Patrick Hand"/>
              </a:defRPr>
            </a:lvl4pPr>
            <a:lvl5pPr lvl="4" algn="ctr">
              <a:buNone/>
              <a:defRPr sz="1300">
                <a:solidFill>
                  <a:schemeClr val="lt1"/>
                </a:solidFill>
                <a:latin typeface="Patrick Hand"/>
                <a:ea typeface="Patrick Hand"/>
                <a:cs typeface="Patrick Hand"/>
                <a:sym typeface="Patrick Hand"/>
              </a:defRPr>
            </a:lvl5pPr>
            <a:lvl6pPr lvl="5" algn="ctr">
              <a:buNone/>
              <a:defRPr sz="1300">
                <a:solidFill>
                  <a:schemeClr val="lt1"/>
                </a:solidFill>
                <a:latin typeface="Patrick Hand"/>
                <a:ea typeface="Patrick Hand"/>
                <a:cs typeface="Patrick Hand"/>
                <a:sym typeface="Patrick Hand"/>
              </a:defRPr>
            </a:lvl6pPr>
            <a:lvl7pPr lvl="6" algn="ctr">
              <a:buNone/>
              <a:defRPr sz="1300">
                <a:solidFill>
                  <a:schemeClr val="lt1"/>
                </a:solidFill>
                <a:latin typeface="Patrick Hand"/>
                <a:ea typeface="Patrick Hand"/>
                <a:cs typeface="Patrick Hand"/>
                <a:sym typeface="Patrick Hand"/>
              </a:defRPr>
            </a:lvl7pPr>
            <a:lvl8pPr lvl="7" algn="ctr">
              <a:buNone/>
              <a:defRPr sz="1300">
                <a:solidFill>
                  <a:schemeClr val="lt1"/>
                </a:solidFill>
                <a:latin typeface="Patrick Hand"/>
                <a:ea typeface="Patrick Hand"/>
                <a:cs typeface="Patrick Hand"/>
                <a:sym typeface="Patrick Hand"/>
              </a:defRPr>
            </a:lvl8pPr>
            <a:lvl9pPr lvl="8" algn="ctr">
              <a:buNone/>
              <a:defRPr sz="1300">
                <a:solidFill>
                  <a:schemeClr val="lt1"/>
                </a:solidFill>
                <a:latin typeface="Patrick Hand"/>
                <a:ea typeface="Patrick Hand"/>
                <a:cs typeface="Patrick Hand"/>
                <a:sym typeface="Patrick Hand"/>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alienistmanifesto.wordpress.com/2019/01/09/conspiracies-of-the-future/#more-742"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rIyW2sAeapo" TargetMode="External"/><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hyperlink" Target="https://speechdebate.binghamton.edu/Videos/Debates/Policy-Live/138/2014-2015-legalization-topic---open-rounds/emory-kl-vs--gmu-kl---ada-nationals--2015--octos/"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5.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6"/>
          <p:cNvSpPr txBox="1">
            <a:spLocks noGrp="1"/>
          </p:cNvSpPr>
          <p:nvPr>
            <p:ph type="ctrTitle"/>
          </p:nvPr>
        </p:nvSpPr>
        <p:spPr>
          <a:xfrm>
            <a:off x="2540425" y="1991825"/>
            <a:ext cx="4063200" cy="115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Flowing Like a Pro</a:t>
            </a:r>
            <a:br>
              <a:rPr lang="en" dirty="0"/>
            </a:br>
            <a:r>
              <a:rPr lang="en" sz="2000" dirty="0"/>
              <a:t>GMU Debate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2AC (Example Case)</a:t>
            </a:r>
            <a:endParaRPr/>
          </a:p>
        </p:txBody>
      </p:sp>
      <p:sp>
        <p:nvSpPr>
          <p:cNvPr id="139" name="Google Shape;139;p25"/>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p:pic>
        <p:nvPicPr>
          <p:cNvPr id="140" name="Google Shape;140;p25"/>
          <p:cNvPicPr preferRelativeResize="0"/>
          <p:nvPr/>
        </p:nvPicPr>
        <p:blipFill rotWithShape="1">
          <a:blip r:embed="rId3">
            <a:alphaModFix/>
          </a:blip>
          <a:srcRect r="45070"/>
          <a:stretch/>
        </p:blipFill>
        <p:spPr>
          <a:xfrm>
            <a:off x="1378000" y="1004125"/>
            <a:ext cx="1475878" cy="3582402"/>
          </a:xfrm>
          <a:prstGeom prst="rect">
            <a:avLst/>
          </a:prstGeom>
          <a:noFill/>
          <a:ln>
            <a:noFill/>
          </a:ln>
        </p:spPr>
      </p:pic>
      <p:sp>
        <p:nvSpPr>
          <p:cNvPr id="141" name="Google Shape;141;p25"/>
          <p:cNvSpPr txBox="1"/>
          <p:nvPr/>
        </p:nvSpPr>
        <p:spPr>
          <a:xfrm>
            <a:off x="5784025" y="2272500"/>
            <a:ext cx="1923000" cy="63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latin typeface="Patrick Hand"/>
                <a:ea typeface="Patrick Hand"/>
                <a:cs typeface="Patrick Hand"/>
                <a:sym typeface="Patrick Hand"/>
              </a:rPr>
              <a:t>LINE UP ARGUMENTS</a:t>
            </a:r>
            <a:endParaRPr>
              <a:solidFill>
                <a:srgbClr val="FF0000"/>
              </a:solidFill>
              <a:latin typeface="Patrick Hand"/>
              <a:ea typeface="Patrick Hand"/>
              <a:cs typeface="Patrick Hand"/>
              <a:sym typeface="Patrick Hand"/>
            </a:endParaRPr>
          </a:p>
        </p:txBody>
      </p:sp>
      <p:cxnSp>
        <p:nvCxnSpPr>
          <p:cNvPr id="142" name="Google Shape;142;p25"/>
          <p:cNvCxnSpPr/>
          <p:nvPr/>
        </p:nvCxnSpPr>
        <p:spPr>
          <a:xfrm rot="10800000" flipH="1">
            <a:off x="3019825" y="1644275"/>
            <a:ext cx="687600" cy="9900"/>
          </a:xfrm>
          <a:prstGeom prst="straightConnector1">
            <a:avLst/>
          </a:prstGeom>
          <a:noFill/>
          <a:ln w="9525" cap="flat" cmpd="sng">
            <a:solidFill>
              <a:schemeClr val="dk2"/>
            </a:solidFill>
            <a:prstDash val="solid"/>
            <a:round/>
            <a:headEnd type="none" w="med" len="med"/>
            <a:tailEnd type="none" w="med" len="med"/>
          </a:ln>
        </p:spPr>
      </p:cxnSp>
      <p:sp>
        <p:nvSpPr>
          <p:cNvPr id="143" name="Google Shape;143;p25"/>
          <p:cNvSpPr txBox="1"/>
          <p:nvPr/>
        </p:nvSpPr>
        <p:spPr>
          <a:xfrm>
            <a:off x="3783175" y="1331375"/>
            <a:ext cx="1923000" cy="63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atrick Hand"/>
                <a:ea typeface="Patrick Hand"/>
                <a:cs typeface="Patrick Hand"/>
                <a:sym typeface="Patrick Hand"/>
              </a:rPr>
              <a:t>Overview was given in this speech</a:t>
            </a:r>
            <a:endParaRPr>
              <a:latin typeface="Patrick Hand"/>
              <a:ea typeface="Patrick Hand"/>
              <a:cs typeface="Patrick Hand"/>
              <a:sym typeface="Patrick Hand"/>
            </a:endParaRPr>
          </a:p>
        </p:txBody>
      </p:sp>
      <p:cxnSp>
        <p:nvCxnSpPr>
          <p:cNvPr id="144" name="Google Shape;144;p25"/>
          <p:cNvCxnSpPr/>
          <p:nvPr/>
        </p:nvCxnSpPr>
        <p:spPr>
          <a:xfrm rot="10800000" flipH="1">
            <a:off x="3019825" y="2355050"/>
            <a:ext cx="687600" cy="9900"/>
          </a:xfrm>
          <a:prstGeom prst="straightConnector1">
            <a:avLst/>
          </a:prstGeom>
          <a:noFill/>
          <a:ln w="9525" cap="flat" cmpd="sng">
            <a:solidFill>
              <a:schemeClr val="dk2"/>
            </a:solidFill>
            <a:prstDash val="solid"/>
            <a:round/>
            <a:headEnd type="none" w="med" len="med"/>
            <a:tailEnd type="none" w="med" len="med"/>
          </a:ln>
        </p:spPr>
      </p:cxnSp>
      <p:sp>
        <p:nvSpPr>
          <p:cNvPr id="145" name="Google Shape;145;p25"/>
          <p:cNvSpPr txBox="1"/>
          <p:nvPr/>
        </p:nvSpPr>
        <p:spPr>
          <a:xfrm>
            <a:off x="3783175" y="2042150"/>
            <a:ext cx="1923000" cy="63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atrick Hand"/>
                <a:ea typeface="Patrick Hand"/>
                <a:cs typeface="Patrick Hand"/>
                <a:sym typeface="Patrick Hand"/>
              </a:rPr>
              <a:t>Show what answers what: arrows, lines, etc</a:t>
            </a:r>
            <a:endParaRPr>
              <a:latin typeface="Patrick Hand"/>
              <a:ea typeface="Patrick Hand"/>
              <a:cs typeface="Patrick Hand"/>
              <a:sym typeface="Patrick Hand"/>
            </a:endParaRPr>
          </a:p>
        </p:txBody>
      </p:sp>
      <p:cxnSp>
        <p:nvCxnSpPr>
          <p:cNvPr id="146" name="Google Shape;146;p25"/>
          <p:cNvCxnSpPr/>
          <p:nvPr/>
        </p:nvCxnSpPr>
        <p:spPr>
          <a:xfrm rot="10800000" flipH="1">
            <a:off x="3019825" y="3145538"/>
            <a:ext cx="687600" cy="9900"/>
          </a:xfrm>
          <a:prstGeom prst="straightConnector1">
            <a:avLst/>
          </a:prstGeom>
          <a:noFill/>
          <a:ln w="9525" cap="flat" cmpd="sng">
            <a:solidFill>
              <a:schemeClr val="dk2"/>
            </a:solidFill>
            <a:prstDash val="solid"/>
            <a:round/>
            <a:headEnd type="none" w="med" len="med"/>
            <a:tailEnd type="none" w="med" len="med"/>
          </a:ln>
        </p:spPr>
      </p:cxnSp>
      <p:sp>
        <p:nvSpPr>
          <p:cNvPr id="147" name="Google Shape;147;p25"/>
          <p:cNvSpPr txBox="1"/>
          <p:nvPr/>
        </p:nvSpPr>
        <p:spPr>
          <a:xfrm>
            <a:off x="3783175" y="2908838"/>
            <a:ext cx="1923000" cy="63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atrick Hand"/>
                <a:ea typeface="Patrick Hand"/>
                <a:cs typeface="Patrick Hand"/>
                <a:sym typeface="Patrick Hand"/>
              </a:rPr>
              <a:t>Flow what’s relevant</a:t>
            </a:r>
            <a:endParaRPr>
              <a:latin typeface="Patrick Hand"/>
              <a:ea typeface="Patrick Hand"/>
              <a:cs typeface="Patrick Hand"/>
              <a:sym typeface="Patrick Han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2AC (Example Off-Case)</a:t>
            </a:r>
            <a:endParaRPr/>
          </a:p>
        </p:txBody>
      </p:sp>
      <p:sp>
        <p:nvSpPr>
          <p:cNvPr id="153" name="Google Shape;153;p26"/>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pic>
        <p:nvPicPr>
          <p:cNvPr id="154" name="Google Shape;154;p26"/>
          <p:cNvPicPr preferRelativeResize="0"/>
          <p:nvPr/>
        </p:nvPicPr>
        <p:blipFill rotWithShape="1">
          <a:blip r:embed="rId3">
            <a:alphaModFix/>
          </a:blip>
          <a:srcRect t="8958" r="61553"/>
          <a:stretch/>
        </p:blipFill>
        <p:spPr>
          <a:xfrm>
            <a:off x="1558850" y="1256300"/>
            <a:ext cx="1032998" cy="3261505"/>
          </a:xfrm>
          <a:prstGeom prst="rect">
            <a:avLst/>
          </a:prstGeom>
          <a:noFill/>
          <a:ln>
            <a:noFill/>
          </a:ln>
        </p:spPr>
      </p:pic>
      <p:sp>
        <p:nvSpPr>
          <p:cNvPr id="155" name="Google Shape;155;p26"/>
          <p:cNvSpPr txBox="1"/>
          <p:nvPr/>
        </p:nvSpPr>
        <p:spPr>
          <a:xfrm>
            <a:off x="5784025" y="2272500"/>
            <a:ext cx="1923000" cy="63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latin typeface="Patrick Hand"/>
                <a:ea typeface="Patrick Hand"/>
                <a:cs typeface="Patrick Hand"/>
                <a:sym typeface="Patrick Hand"/>
              </a:rPr>
              <a:t>FLOW STRAIGHT DOWN</a:t>
            </a:r>
            <a:endParaRPr>
              <a:solidFill>
                <a:srgbClr val="FF0000"/>
              </a:solidFill>
              <a:latin typeface="Patrick Hand"/>
              <a:ea typeface="Patrick Hand"/>
              <a:cs typeface="Patrick Hand"/>
              <a:sym typeface="Patrick Hand"/>
            </a:endParaRPr>
          </a:p>
        </p:txBody>
      </p:sp>
      <p:cxnSp>
        <p:nvCxnSpPr>
          <p:cNvPr id="156" name="Google Shape;156;p26"/>
          <p:cNvCxnSpPr/>
          <p:nvPr/>
        </p:nvCxnSpPr>
        <p:spPr>
          <a:xfrm rot="10800000" flipH="1">
            <a:off x="2768675" y="2490588"/>
            <a:ext cx="687600" cy="9900"/>
          </a:xfrm>
          <a:prstGeom prst="straightConnector1">
            <a:avLst/>
          </a:prstGeom>
          <a:noFill/>
          <a:ln w="9525" cap="flat" cmpd="sng">
            <a:solidFill>
              <a:schemeClr val="dk2"/>
            </a:solidFill>
            <a:prstDash val="solid"/>
            <a:round/>
            <a:headEnd type="none" w="med" len="med"/>
            <a:tailEnd type="none" w="med" len="med"/>
          </a:ln>
        </p:spPr>
      </p:cxnSp>
      <p:sp>
        <p:nvSpPr>
          <p:cNvPr id="157" name="Google Shape;157;p26"/>
          <p:cNvSpPr txBox="1"/>
          <p:nvPr/>
        </p:nvSpPr>
        <p:spPr>
          <a:xfrm>
            <a:off x="3532025" y="2253888"/>
            <a:ext cx="1923000" cy="63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atrick Hand"/>
                <a:ea typeface="Patrick Hand"/>
                <a:cs typeface="Patrick Hand"/>
                <a:sym typeface="Patrick Hand"/>
              </a:rPr>
              <a:t>Leave space between args for the block</a:t>
            </a:r>
            <a:endParaRPr>
              <a:latin typeface="Patrick Hand"/>
              <a:ea typeface="Patrick Hand"/>
              <a:cs typeface="Patrick Hand"/>
              <a:sym typeface="Patrick Han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7"/>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The Block (General)</a:t>
            </a:r>
            <a:endParaRPr/>
          </a:p>
        </p:txBody>
      </p:sp>
      <p:sp>
        <p:nvSpPr>
          <p:cNvPr id="163" name="Google Shape;163;p27"/>
          <p:cNvSpPr txBox="1">
            <a:spLocks noGrp="1"/>
          </p:cNvSpPr>
          <p:nvPr>
            <p:ph type="body" idx="1"/>
          </p:nvPr>
        </p:nvSpPr>
        <p:spPr>
          <a:xfrm>
            <a:off x="1628275" y="1428825"/>
            <a:ext cx="5887500" cy="2908800"/>
          </a:xfrm>
          <a:prstGeom prst="rect">
            <a:avLst/>
          </a:prstGeom>
        </p:spPr>
        <p:txBody>
          <a:bodyPr spcFirstLastPara="1" wrap="square" lIns="0" tIns="0" rIns="0" bIns="0" anchor="t" anchorCtr="0">
            <a:noAutofit/>
          </a:bodyPr>
          <a:lstStyle/>
          <a:p>
            <a:pPr marL="457200" lvl="0" indent="-368300" algn="l" rtl="0">
              <a:spcBef>
                <a:spcPts val="600"/>
              </a:spcBef>
              <a:spcAft>
                <a:spcPts val="0"/>
              </a:spcAft>
              <a:buSzPts val="2200"/>
              <a:buChar char="&gt;"/>
            </a:pPr>
            <a:r>
              <a:rPr lang="en" sz="2200"/>
              <a:t>Flow Impacts / overview at the top of the flow (did you leave a space?)</a:t>
            </a:r>
            <a:endParaRPr sz="2200"/>
          </a:p>
          <a:p>
            <a:pPr marL="457200" lvl="0" indent="-368300" algn="l" rtl="0">
              <a:spcBef>
                <a:spcPts val="0"/>
              </a:spcBef>
              <a:spcAft>
                <a:spcPts val="0"/>
              </a:spcAft>
              <a:buSzPts val="2200"/>
              <a:buChar char="&gt;"/>
            </a:pPr>
            <a:r>
              <a:rPr lang="en" sz="2200"/>
              <a:t>Line arguments based on the anchor speeches, but reconstruct/compartmentalize if you’re running out of spaces</a:t>
            </a:r>
            <a:endParaRPr sz="2200"/>
          </a:p>
          <a:p>
            <a:pPr marL="457200" lvl="0" indent="-368300" algn="l" rtl="0">
              <a:spcBef>
                <a:spcPts val="0"/>
              </a:spcBef>
              <a:spcAft>
                <a:spcPts val="0"/>
              </a:spcAft>
              <a:buSzPts val="2200"/>
              <a:buChar char="&gt;"/>
            </a:pPr>
            <a:r>
              <a:rPr lang="en" sz="2200"/>
              <a:t>Tricks are for kids, but you don’t want to drop them, so flag them on the flow</a:t>
            </a:r>
            <a:endParaRPr sz="2200"/>
          </a:p>
          <a:p>
            <a:pPr marL="457200" lvl="0" indent="-368300" algn="l" rtl="0">
              <a:spcBef>
                <a:spcPts val="0"/>
              </a:spcBef>
              <a:spcAft>
                <a:spcPts val="0"/>
              </a:spcAft>
              <a:buSzPts val="2200"/>
              <a:buChar char="&gt;"/>
            </a:pPr>
            <a:r>
              <a:rPr lang="en" sz="2200" b="1"/>
              <a:t>For the aff</a:t>
            </a:r>
            <a:r>
              <a:rPr lang="en" sz="2200"/>
              <a:t> - should be using flows to determine which arguments you should go for!!</a:t>
            </a:r>
            <a:endParaRPr sz="2200"/>
          </a:p>
        </p:txBody>
      </p:sp>
      <p:sp>
        <p:nvSpPr>
          <p:cNvPr id="164" name="Google Shape;164;p27"/>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pic>
        <p:nvPicPr>
          <p:cNvPr id="165" name="Google Shape;165;p27"/>
          <p:cNvPicPr preferRelativeResize="0"/>
          <p:nvPr/>
        </p:nvPicPr>
        <p:blipFill>
          <a:blip r:embed="rId3">
            <a:alphaModFix/>
          </a:blip>
          <a:stretch>
            <a:fillRect/>
          </a:stretch>
        </p:blipFill>
        <p:spPr>
          <a:xfrm>
            <a:off x="5175100" y="4196300"/>
            <a:ext cx="325075" cy="325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8"/>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The Block (DA)</a:t>
            </a:r>
            <a:endParaRPr/>
          </a:p>
        </p:txBody>
      </p:sp>
      <p:sp>
        <p:nvSpPr>
          <p:cNvPr id="171" name="Google Shape;171;p28"/>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13</a:t>
            </a:fld>
            <a:endParaRPr/>
          </a:p>
        </p:txBody>
      </p:sp>
      <p:pic>
        <p:nvPicPr>
          <p:cNvPr id="172" name="Google Shape;172;p28"/>
          <p:cNvPicPr preferRelativeResize="0"/>
          <p:nvPr/>
        </p:nvPicPr>
        <p:blipFill>
          <a:blip r:embed="rId3">
            <a:alphaModFix/>
          </a:blip>
          <a:stretch>
            <a:fillRect/>
          </a:stretch>
        </p:blipFill>
        <p:spPr>
          <a:xfrm>
            <a:off x="1697050" y="1419000"/>
            <a:ext cx="2016182" cy="2908799"/>
          </a:xfrm>
          <a:prstGeom prst="rect">
            <a:avLst/>
          </a:prstGeom>
          <a:noFill/>
          <a:ln>
            <a:noFill/>
          </a:ln>
        </p:spPr>
      </p:pic>
      <p:sp>
        <p:nvSpPr>
          <p:cNvPr id="173" name="Google Shape;173;p28"/>
          <p:cNvSpPr txBox="1"/>
          <p:nvPr/>
        </p:nvSpPr>
        <p:spPr>
          <a:xfrm>
            <a:off x="2072400" y="1433975"/>
            <a:ext cx="225900" cy="795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atrick Hand"/>
              <a:ea typeface="Patrick Hand"/>
              <a:cs typeface="Patrick Hand"/>
              <a:sym typeface="Patrick Hand"/>
            </a:endParaRPr>
          </a:p>
        </p:txBody>
      </p:sp>
      <p:cxnSp>
        <p:nvCxnSpPr>
          <p:cNvPr id="174" name="Google Shape;174;p28"/>
          <p:cNvCxnSpPr>
            <a:stCxn id="173" idx="3"/>
          </p:cNvCxnSpPr>
          <p:nvPr/>
        </p:nvCxnSpPr>
        <p:spPr>
          <a:xfrm rot="10800000" flipH="1">
            <a:off x="2298300" y="1826975"/>
            <a:ext cx="2003700" cy="4800"/>
          </a:xfrm>
          <a:prstGeom prst="straightConnector1">
            <a:avLst/>
          </a:prstGeom>
          <a:noFill/>
          <a:ln w="9525" cap="flat" cmpd="sng">
            <a:solidFill>
              <a:srgbClr val="FF0000"/>
            </a:solidFill>
            <a:prstDash val="solid"/>
            <a:round/>
            <a:headEnd type="none" w="med" len="med"/>
            <a:tailEnd type="none" w="med" len="med"/>
          </a:ln>
        </p:spPr>
      </p:cxnSp>
      <p:sp>
        <p:nvSpPr>
          <p:cNvPr id="175" name="Google Shape;175;p28"/>
          <p:cNvSpPr txBox="1"/>
          <p:nvPr/>
        </p:nvSpPr>
        <p:spPr>
          <a:xfrm>
            <a:off x="4405075" y="1571450"/>
            <a:ext cx="1080300" cy="35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atrick Hand"/>
                <a:ea typeface="Patrick Hand"/>
                <a:cs typeface="Patrick Hand"/>
                <a:sym typeface="Patrick Hand"/>
              </a:rPr>
              <a:t>Impacts / overview</a:t>
            </a:r>
            <a:endParaRPr>
              <a:latin typeface="Patrick Hand"/>
              <a:ea typeface="Patrick Hand"/>
              <a:cs typeface="Patrick Hand"/>
              <a:sym typeface="Patrick Hand"/>
            </a:endParaRPr>
          </a:p>
        </p:txBody>
      </p:sp>
      <p:sp>
        <p:nvSpPr>
          <p:cNvPr id="176" name="Google Shape;176;p28"/>
          <p:cNvSpPr txBox="1"/>
          <p:nvPr/>
        </p:nvSpPr>
        <p:spPr>
          <a:xfrm>
            <a:off x="2111700" y="2232975"/>
            <a:ext cx="225900" cy="6579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atrick Hand"/>
              <a:ea typeface="Patrick Hand"/>
              <a:cs typeface="Patrick Hand"/>
              <a:sym typeface="Patrick Hand"/>
            </a:endParaRPr>
          </a:p>
        </p:txBody>
      </p:sp>
      <p:cxnSp>
        <p:nvCxnSpPr>
          <p:cNvPr id="177" name="Google Shape;177;p28"/>
          <p:cNvCxnSpPr/>
          <p:nvPr/>
        </p:nvCxnSpPr>
        <p:spPr>
          <a:xfrm rot="10800000" flipH="1">
            <a:off x="2401375" y="2559525"/>
            <a:ext cx="2003700" cy="4800"/>
          </a:xfrm>
          <a:prstGeom prst="straightConnector1">
            <a:avLst/>
          </a:prstGeom>
          <a:noFill/>
          <a:ln w="9525" cap="flat" cmpd="sng">
            <a:solidFill>
              <a:srgbClr val="FF0000"/>
            </a:solidFill>
            <a:prstDash val="solid"/>
            <a:round/>
            <a:headEnd type="none" w="med" len="med"/>
            <a:tailEnd type="none" w="med" len="med"/>
          </a:ln>
        </p:spPr>
      </p:cxnSp>
      <p:sp>
        <p:nvSpPr>
          <p:cNvPr id="178" name="Google Shape;178;p28"/>
          <p:cNvSpPr txBox="1"/>
          <p:nvPr/>
        </p:nvSpPr>
        <p:spPr>
          <a:xfrm>
            <a:off x="4405075" y="2385075"/>
            <a:ext cx="1488000" cy="35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atrick Hand"/>
                <a:ea typeface="Patrick Hand"/>
                <a:cs typeface="Patrick Hand"/>
                <a:sym typeface="Patrick Hand"/>
              </a:rPr>
              <a:t>Line-by-line starts (the neg responded to 2ac #1 won’t pass)</a:t>
            </a:r>
            <a:endParaRPr>
              <a:latin typeface="Patrick Hand"/>
              <a:ea typeface="Patrick Hand"/>
              <a:cs typeface="Patrick Hand"/>
              <a:sym typeface="Patrick Hand"/>
            </a:endParaRPr>
          </a:p>
        </p:txBody>
      </p:sp>
      <p:sp>
        <p:nvSpPr>
          <p:cNvPr id="179" name="Google Shape;179;p28"/>
          <p:cNvSpPr txBox="1"/>
          <p:nvPr/>
        </p:nvSpPr>
        <p:spPr>
          <a:xfrm>
            <a:off x="2175475" y="4035425"/>
            <a:ext cx="225900" cy="2925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atrick Hand"/>
              <a:ea typeface="Patrick Hand"/>
              <a:cs typeface="Patrick Hand"/>
              <a:sym typeface="Patrick Hand"/>
            </a:endParaRPr>
          </a:p>
        </p:txBody>
      </p:sp>
      <p:cxnSp>
        <p:nvCxnSpPr>
          <p:cNvPr id="180" name="Google Shape;180;p28"/>
          <p:cNvCxnSpPr/>
          <p:nvPr/>
        </p:nvCxnSpPr>
        <p:spPr>
          <a:xfrm rot="10800000" flipH="1">
            <a:off x="2401400" y="4179275"/>
            <a:ext cx="2003700" cy="4800"/>
          </a:xfrm>
          <a:prstGeom prst="straightConnector1">
            <a:avLst/>
          </a:prstGeom>
          <a:noFill/>
          <a:ln w="9525" cap="flat" cmpd="sng">
            <a:solidFill>
              <a:srgbClr val="FF0000"/>
            </a:solidFill>
            <a:prstDash val="solid"/>
            <a:round/>
            <a:headEnd type="none" w="med" len="med"/>
            <a:tailEnd type="none" w="med" len="med"/>
          </a:ln>
        </p:spPr>
      </p:cxnSp>
      <p:sp>
        <p:nvSpPr>
          <p:cNvPr id="181" name="Google Shape;181;p28"/>
          <p:cNvSpPr txBox="1"/>
          <p:nvPr/>
        </p:nvSpPr>
        <p:spPr>
          <a:xfrm>
            <a:off x="4405125" y="3927375"/>
            <a:ext cx="2016300" cy="35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atrick Hand"/>
                <a:ea typeface="Patrick Hand"/>
                <a:cs typeface="Patrick Hand"/>
                <a:sym typeface="Patrick Hand"/>
              </a:rPr>
              <a:t>Ran out of space, but still compartmentalized through horizontal line</a:t>
            </a:r>
            <a:endParaRPr>
              <a:latin typeface="Patrick Hand"/>
              <a:ea typeface="Patrick Hand"/>
              <a:cs typeface="Patrick Hand"/>
              <a:sym typeface="Patrick Hand"/>
            </a:endParaRPr>
          </a:p>
        </p:txBody>
      </p:sp>
      <p:sp>
        <p:nvSpPr>
          <p:cNvPr id="182" name="Google Shape;182;p28"/>
          <p:cNvSpPr/>
          <p:nvPr/>
        </p:nvSpPr>
        <p:spPr>
          <a:xfrm>
            <a:off x="1949525" y="2385075"/>
            <a:ext cx="123000" cy="2160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3" name="Google Shape;183;p28"/>
          <p:cNvCxnSpPr>
            <a:stCxn id="182" idx="0"/>
            <a:endCxn id="182" idx="0"/>
          </p:cNvCxnSpPr>
          <p:nvPr/>
        </p:nvCxnSpPr>
        <p:spPr>
          <a:xfrm>
            <a:off x="2011025" y="2385075"/>
            <a:ext cx="0" cy="0"/>
          </a:xfrm>
          <a:prstGeom prst="straightConnector1">
            <a:avLst/>
          </a:prstGeom>
          <a:noFill/>
          <a:ln w="9525" cap="flat" cmpd="sng">
            <a:solidFill>
              <a:schemeClr val="dk2"/>
            </a:solidFill>
            <a:prstDash val="solid"/>
            <a:round/>
            <a:headEnd type="none" w="med" len="med"/>
            <a:tailEnd type="none" w="med" len="med"/>
          </a:ln>
        </p:spPr>
      </p:cxnSp>
      <p:cxnSp>
        <p:nvCxnSpPr>
          <p:cNvPr id="184" name="Google Shape;184;p28"/>
          <p:cNvCxnSpPr>
            <a:stCxn id="182" idx="1"/>
          </p:cNvCxnSpPr>
          <p:nvPr/>
        </p:nvCxnSpPr>
        <p:spPr>
          <a:xfrm flipH="1">
            <a:off x="1542125" y="2493075"/>
            <a:ext cx="407400" cy="1500"/>
          </a:xfrm>
          <a:prstGeom prst="straightConnector1">
            <a:avLst/>
          </a:prstGeom>
          <a:noFill/>
          <a:ln w="9525" cap="flat" cmpd="sng">
            <a:solidFill>
              <a:schemeClr val="dk2"/>
            </a:solidFill>
            <a:prstDash val="solid"/>
            <a:round/>
            <a:headEnd type="none" w="med" len="med"/>
            <a:tailEnd type="none" w="med" len="med"/>
          </a:ln>
        </p:spPr>
      </p:cxnSp>
      <p:cxnSp>
        <p:nvCxnSpPr>
          <p:cNvPr id="185" name="Google Shape;185;p28"/>
          <p:cNvCxnSpPr/>
          <p:nvPr/>
        </p:nvCxnSpPr>
        <p:spPr>
          <a:xfrm rot="10800000">
            <a:off x="1532100" y="1296600"/>
            <a:ext cx="9900" cy="1188300"/>
          </a:xfrm>
          <a:prstGeom prst="straightConnector1">
            <a:avLst/>
          </a:prstGeom>
          <a:noFill/>
          <a:ln w="9525" cap="flat" cmpd="sng">
            <a:solidFill>
              <a:schemeClr val="dk2"/>
            </a:solidFill>
            <a:prstDash val="solid"/>
            <a:round/>
            <a:headEnd type="none" w="med" len="med"/>
            <a:tailEnd type="none" w="med" len="med"/>
          </a:ln>
        </p:spPr>
      </p:cxnSp>
      <p:sp>
        <p:nvSpPr>
          <p:cNvPr id="186" name="Google Shape;186;p28"/>
          <p:cNvSpPr txBox="1"/>
          <p:nvPr/>
        </p:nvSpPr>
        <p:spPr>
          <a:xfrm>
            <a:off x="1443800" y="806725"/>
            <a:ext cx="1296300" cy="29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atrick Hand"/>
                <a:ea typeface="Patrick Hand"/>
                <a:cs typeface="Patrick Hand"/>
                <a:sym typeface="Patrick Hand"/>
              </a:rPr>
              <a:t>Write down 2ac warrants (1As)</a:t>
            </a:r>
            <a:endParaRPr>
              <a:latin typeface="Patrick Hand"/>
              <a:ea typeface="Patrick Hand"/>
              <a:cs typeface="Patrick Hand"/>
              <a:sym typeface="Patrick Han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9"/>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The Block (DA)</a:t>
            </a:r>
            <a:endParaRPr/>
          </a:p>
        </p:txBody>
      </p:sp>
      <p:sp>
        <p:nvSpPr>
          <p:cNvPr id="192" name="Google Shape;192;p29"/>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14</a:t>
            </a:fld>
            <a:endParaRPr/>
          </a:p>
        </p:txBody>
      </p:sp>
      <p:pic>
        <p:nvPicPr>
          <p:cNvPr id="193" name="Google Shape;193;p29"/>
          <p:cNvPicPr preferRelativeResize="0"/>
          <p:nvPr/>
        </p:nvPicPr>
        <p:blipFill>
          <a:blip r:embed="rId3">
            <a:alphaModFix/>
          </a:blip>
          <a:stretch>
            <a:fillRect/>
          </a:stretch>
        </p:blipFill>
        <p:spPr>
          <a:xfrm>
            <a:off x="1697050" y="1419000"/>
            <a:ext cx="2016182" cy="2908799"/>
          </a:xfrm>
          <a:prstGeom prst="rect">
            <a:avLst/>
          </a:prstGeom>
          <a:noFill/>
          <a:ln>
            <a:noFill/>
          </a:ln>
        </p:spPr>
      </p:pic>
      <p:pic>
        <p:nvPicPr>
          <p:cNvPr id="194" name="Google Shape;194;p29"/>
          <p:cNvPicPr preferRelativeResize="0"/>
          <p:nvPr/>
        </p:nvPicPr>
        <p:blipFill>
          <a:blip r:embed="rId4">
            <a:alphaModFix/>
          </a:blip>
          <a:stretch>
            <a:fillRect/>
          </a:stretch>
        </p:blipFill>
        <p:spPr>
          <a:xfrm>
            <a:off x="5518850" y="1854700"/>
            <a:ext cx="225900" cy="225900"/>
          </a:xfrm>
          <a:prstGeom prst="rect">
            <a:avLst/>
          </a:prstGeom>
          <a:noFill/>
          <a:ln>
            <a:noFill/>
          </a:ln>
        </p:spPr>
      </p:pic>
      <p:sp>
        <p:nvSpPr>
          <p:cNvPr id="195" name="Google Shape;195;p29"/>
          <p:cNvSpPr txBox="1"/>
          <p:nvPr/>
        </p:nvSpPr>
        <p:spPr>
          <a:xfrm>
            <a:off x="4663350" y="1854700"/>
            <a:ext cx="2388600" cy="79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latin typeface="Patrick Hand"/>
                <a:ea typeface="Patrick Hand"/>
                <a:cs typeface="Patrick Hand"/>
                <a:sym typeface="Patrick Hand"/>
              </a:rPr>
              <a:t>A quick quiz:</a:t>
            </a:r>
            <a:endParaRPr sz="1300">
              <a:latin typeface="Patrick Hand"/>
              <a:ea typeface="Patrick Hand"/>
              <a:cs typeface="Patrick Hand"/>
              <a:sym typeface="Patrick Hand"/>
            </a:endParaRPr>
          </a:p>
          <a:p>
            <a:pPr marL="0" lvl="0" indent="0" algn="l" rtl="0">
              <a:spcBef>
                <a:spcPts val="0"/>
              </a:spcBef>
              <a:spcAft>
                <a:spcPts val="0"/>
              </a:spcAft>
              <a:buNone/>
            </a:pPr>
            <a:endParaRPr sz="1300">
              <a:latin typeface="Patrick Hand"/>
              <a:ea typeface="Patrick Hand"/>
              <a:cs typeface="Patrick Hand"/>
              <a:sym typeface="Patrick Hand"/>
            </a:endParaRPr>
          </a:p>
          <a:p>
            <a:pPr marL="0" lvl="0" indent="0" algn="l" rtl="0">
              <a:spcBef>
                <a:spcPts val="0"/>
              </a:spcBef>
              <a:spcAft>
                <a:spcPts val="0"/>
              </a:spcAft>
              <a:buNone/>
            </a:pPr>
            <a:r>
              <a:rPr lang="en" sz="1300">
                <a:latin typeface="Patrick Hand"/>
                <a:ea typeface="Patrick Hand"/>
                <a:cs typeface="Patrick Hand"/>
                <a:sym typeface="Patrick Hand"/>
              </a:rPr>
              <a:t>Based on the block coverage, which 2AC argument  (A,B, or C) would you want to extend (ignore argument or evidence quality)</a:t>
            </a:r>
            <a:endParaRPr sz="1300">
              <a:latin typeface="Patrick Hand"/>
              <a:ea typeface="Patrick Hand"/>
              <a:cs typeface="Patrick Hand"/>
              <a:sym typeface="Patrick Hand"/>
            </a:endParaRPr>
          </a:p>
        </p:txBody>
      </p:sp>
      <p:sp>
        <p:nvSpPr>
          <p:cNvPr id="196" name="Google Shape;196;p29"/>
          <p:cNvSpPr txBox="1"/>
          <p:nvPr/>
        </p:nvSpPr>
        <p:spPr>
          <a:xfrm>
            <a:off x="2101900" y="2215050"/>
            <a:ext cx="225900" cy="6825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atrick Hand"/>
              <a:ea typeface="Patrick Hand"/>
              <a:cs typeface="Patrick Hand"/>
              <a:sym typeface="Patrick Hand"/>
            </a:endParaRPr>
          </a:p>
        </p:txBody>
      </p:sp>
      <p:sp>
        <p:nvSpPr>
          <p:cNvPr id="197" name="Google Shape;197;p29"/>
          <p:cNvSpPr txBox="1"/>
          <p:nvPr/>
        </p:nvSpPr>
        <p:spPr>
          <a:xfrm>
            <a:off x="1954525" y="2000725"/>
            <a:ext cx="157200" cy="15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atrick Hand"/>
                <a:ea typeface="Patrick Hand"/>
                <a:cs typeface="Patrick Hand"/>
                <a:sym typeface="Patrick Hand"/>
              </a:rPr>
              <a:t>A</a:t>
            </a:r>
            <a:endParaRPr>
              <a:latin typeface="Patrick Hand"/>
              <a:ea typeface="Patrick Hand"/>
              <a:cs typeface="Patrick Hand"/>
              <a:sym typeface="Patrick Hand"/>
            </a:endParaRPr>
          </a:p>
        </p:txBody>
      </p:sp>
      <p:sp>
        <p:nvSpPr>
          <p:cNvPr id="198" name="Google Shape;198;p29"/>
          <p:cNvSpPr txBox="1"/>
          <p:nvPr/>
        </p:nvSpPr>
        <p:spPr>
          <a:xfrm>
            <a:off x="2150800" y="2897550"/>
            <a:ext cx="225900" cy="9231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atrick Hand"/>
              <a:ea typeface="Patrick Hand"/>
              <a:cs typeface="Patrick Hand"/>
              <a:sym typeface="Patrick Hand"/>
            </a:endParaRPr>
          </a:p>
        </p:txBody>
      </p:sp>
      <p:sp>
        <p:nvSpPr>
          <p:cNvPr id="199" name="Google Shape;199;p29"/>
          <p:cNvSpPr txBox="1"/>
          <p:nvPr/>
        </p:nvSpPr>
        <p:spPr>
          <a:xfrm>
            <a:off x="1954522" y="2897550"/>
            <a:ext cx="157200" cy="15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atrick Hand"/>
                <a:ea typeface="Patrick Hand"/>
                <a:cs typeface="Patrick Hand"/>
                <a:sym typeface="Patrick Hand"/>
              </a:rPr>
              <a:t>B</a:t>
            </a:r>
            <a:endParaRPr>
              <a:latin typeface="Patrick Hand"/>
              <a:ea typeface="Patrick Hand"/>
              <a:cs typeface="Patrick Hand"/>
              <a:sym typeface="Patrick Hand"/>
            </a:endParaRPr>
          </a:p>
        </p:txBody>
      </p:sp>
      <p:sp>
        <p:nvSpPr>
          <p:cNvPr id="200" name="Google Shape;200;p29"/>
          <p:cNvSpPr txBox="1"/>
          <p:nvPr/>
        </p:nvSpPr>
        <p:spPr>
          <a:xfrm>
            <a:off x="2195150" y="4012475"/>
            <a:ext cx="225900" cy="2697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atrick Hand"/>
              <a:ea typeface="Patrick Hand"/>
              <a:cs typeface="Patrick Hand"/>
              <a:sym typeface="Patrick Hand"/>
            </a:endParaRPr>
          </a:p>
        </p:txBody>
      </p:sp>
      <p:sp>
        <p:nvSpPr>
          <p:cNvPr id="201" name="Google Shape;201;p29"/>
          <p:cNvSpPr txBox="1"/>
          <p:nvPr/>
        </p:nvSpPr>
        <p:spPr>
          <a:xfrm>
            <a:off x="1954535" y="3856300"/>
            <a:ext cx="373200" cy="36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atrick Hand"/>
                <a:ea typeface="Patrick Hand"/>
                <a:cs typeface="Patrick Hand"/>
                <a:sym typeface="Patrick Hand"/>
              </a:rPr>
              <a:t>C</a:t>
            </a:r>
            <a:endParaRPr>
              <a:latin typeface="Patrick Hand"/>
              <a:ea typeface="Patrick Hand"/>
              <a:cs typeface="Patrick Hand"/>
              <a:sym typeface="Patrick Han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0"/>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The Block (CP)</a:t>
            </a:r>
            <a:endParaRPr/>
          </a:p>
        </p:txBody>
      </p:sp>
      <p:sp>
        <p:nvSpPr>
          <p:cNvPr id="207" name="Google Shape;207;p30"/>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pic>
        <p:nvPicPr>
          <p:cNvPr id="208" name="Google Shape;208;p30"/>
          <p:cNvPicPr preferRelativeResize="0"/>
          <p:nvPr/>
        </p:nvPicPr>
        <p:blipFill>
          <a:blip r:embed="rId3">
            <a:alphaModFix/>
          </a:blip>
          <a:stretch>
            <a:fillRect/>
          </a:stretch>
        </p:blipFill>
        <p:spPr>
          <a:xfrm>
            <a:off x="4846350" y="1340825"/>
            <a:ext cx="818586" cy="3167324"/>
          </a:xfrm>
          <a:prstGeom prst="rect">
            <a:avLst/>
          </a:prstGeom>
          <a:noFill/>
          <a:ln>
            <a:noFill/>
          </a:ln>
        </p:spPr>
      </p:pic>
      <p:sp>
        <p:nvSpPr>
          <p:cNvPr id="209" name="Google Shape;209;p30"/>
          <p:cNvSpPr txBox="1"/>
          <p:nvPr/>
        </p:nvSpPr>
        <p:spPr>
          <a:xfrm>
            <a:off x="2314500" y="1256300"/>
            <a:ext cx="1394700" cy="20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atrick Hand"/>
                <a:ea typeface="Patrick Hand"/>
                <a:cs typeface="Patrick Hand"/>
                <a:sym typeface="Patrick Hand"/>
              </a:rPr>
              <a:t>Type 1: Line-by-line CP</a:t>
            </a:r>
            <a:endParaRPr>
              <a:latin typeface="Patrick Hand"/>
              <a:ea typeface="Patrick Hand"/>
              <a:cs typeface="Patrick Hand"/>
              <a:sym typeface="Patrick Hand"/>
            </a:endParaRPr>
          </a:p>
        </p:txBody>
      </p:sp>
      <p:pic>
        <p:nvPicPr>
          <p:cNvPr id="210" name="Google Shape;210;p30"/>
          <p:cNvPicPr preferRelativeResize="0"/>
          <p:nvPr/>
        </p:nvPicPr>
        <p:blipFill>
          <a:blip r:embed="rId4">
            <a:alphaModFix/>
          </a:blip>
          <a:stretch>
            <a:fillRect/>
          </a:stretch>
        </p:blipFill>
        <p:spPr>
          <a:xfrm>
            <a:off x="1628275" y="1298563"/>
            <a:ext cx="686222" cy="3251851"/>
          </a:xfrm>
          <a:prstGeom prst="rect">
            <a:avLst/>
          </a:prstGeom>
          <a:noFill/>
          <a:ln>
            <a:noFill/>
          </a:ln>
        </p:spPr>
      </p:pic>
      <p:sp>
        <p:nvSpPr>
          <p:cNvPr id="211" name="Google Shape;211;p30"/>
          <p:cNvSpPr txBox="1"/>
          <p:nvPr/>
        </p:nvSpPr>
        <p:spPr>
          <a:xfrm>
            <a:off x="5708025" y="1256300"/>
            <a:ext cx="1394700" cy="60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atrick Hand"/>
                <a:ea typeface="Patrick Hand"/>
                <a:cs typeface="Patrick Hand"/>
                <a:sym typeface="Patrick Hand"/>
              </a:rPr>
              <a:t>Type 2: Overview heavy CP</a:t>
            </a:r>
            <a:endParaRPr>
              <a:latin typeface="Patrick Hand"/>
              <a:ea typeface="Patrick Hand"/>
              <a:cs typeface="Patrick Hand"/>
              <a:sym typeface="Patrick Hand"/>
            </a:endParaRPr>
          </a:p>
        </p:txBody>
      </p:sp>
      <p:sp>
        <p:nvSpPr>
          <p:cNvPr id="212" name="Google Shape;212;p30"/>
          <p:cNvSpPr/>
          <p:nvPr/>
        </p:nvSpPr>
        <p:spPr>
          <a:xfrm>
            <a:off x="5107300" y="1512525"/>
            <a:ext cx="441900" cy="12375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3" name="Google Shape;213;p30"/>
          <p:cNvCxnSpPr/>
          <p:nvPr/>
        </p:nvCxnSpPr>
        <p:spPr>
          <a:xfrm rot="10800000" flipH="1">
            <a:off x="5549200" y="2258875"/>
            <a:ext cx="687600" cy="9900"/>
          </a:xfrm>
          <a:prstGeom prst="straightConnector1">
            <a:avLst/>
          </a:prstGeom>
          <a:noFill/>
          <a:ln w="9525" cap="flat" cmpd="sng">
            <a:solidFill>
              <a:schemeClr val="dk2"/>
            </a:solidFill>
            <a:prstDash val="solid"/>
            <a:round/>
            <a:headEnd type="none" w="med" len="med"/>
            <a:tailEnd type="none" w="med" len="med"/>
          </a:ln>
        </p:spPr>
      </p:cxnSp>
      <p:sp>
        <p:nvSpPr>
          <p:cNvPr id="214" name="Google Shape;214;p30"/>
          <p:cNvSpPr txBox="1"/>
          <p:nvPr/>
        </p:nvSpPr>
        <p:spPr>
          <a:xfrm>
            <a:off x="6236800" y="1878075"/>
            <a:ext cx="1188300" cy="49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atrick Hand"/>
                <a:ea typeface="Patrick Hand"/>
                <a:cs typeface="Patrick Hand"/>
                <a:sym typeface="Patrick Hand"/>
              </a:rPr>
              <a:t>A lot of tricks here. You lose if you drop!</a:t>
            </a:r>
            <a:endParaRPr>
              <a:latin typeface="Patrick Hand"/>
              <a:ea typeface="Patrick Hand"/>
              <a:cs typeface="Patrick Hand"/>
              <a:sym typeface="Patrick Hand"/>
            </a:endParaRPr>
          </a:p>
        </p:txBody>
      </p:sp>
      <p:sp>
        <p:nvSpPr>
          <p:cNvPr id="215" name="Google Shape;215;p30"/>
          <p:cNvSpPr/>
          <p:nvPr/>
        </p:nvSpPr>
        <p:spPr>
          <a:xfrm>
            <a:off x="1807000" y="2374575"/>
            <a:ext cx="328800" cy="4965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6" name="Google Shape;216;p30"/>
          <p:cNvCxnSpPr/>
          <p:nvPr/>
        </p:nvCxnSpPr>
        <p:spPr>
          <a:xfrm rot="10800000" flipH="1">
            <a:off x="2135800" y="2566800"/>
            <a:ext cx="687600" cy="9900"/>
          </a:xfrm>
          <a:prstGeom prst="straightConnector1">
            <a:avLst/>
          </a:prstGeom>
          <a:noFill/>
          <a:ln w="9525" cap="flat" cmpd="sng">
            <a:solidFill>
              <a:schemeClr val="dk2"/>
            </a:solidFill>
            <a:prstDash val="solid"/>
            <a:round/>
            <a:headEnd type="none" w="med" len="med"/>
            <a:tailEnd type="none" w="med" len="med"/>
          </a:ln>
        </p:spPr>
      </p:cxnSp>
      <p:sp>
        <p:nvSpPr>
          <p:cNvPr id="217" name="Google Shape;217;p30"/>
          <p:cNvSpPr txBox="1"/>
          <p:nvPr/>
        </p:nvSpPr>
        <p:spPr>
          <a:xfrm>
            <a:off x="2823400" y="2323500"/>
            <a:ext cx="1188300" cy="49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atrick Hand"/>
                <a:ea typeface="Patrick Hand"/>
                <a:cs typeface="Patrick Hand"/>
                <a:sym typeface="Patrick Hand"/>
              </a:rPr>
              <a:t>Watch out for “hidden” DA or solvency arguments.</a:t>
            </a:r>
            <a:endParaRPr>
              <a:latin typeface="Patrick Hand"/>
              <a:ea typeface="Patrick Hand"/>
              <a:cs typeface="Patrick Hand"/>
              <a:sym typeface="Patrick Han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1"/>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The Block (T)</a:t>
            </a:r>
            <a:endParaRPr/>
          </a:p>
        </p:txBody>
      </p:sp>
      <p:sp>
        <p:nvSpPr>
          <p:cNvPr id="223" name="Google Shape;223;p31"/>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16</a:t>
            </a:fld>
            <a:endParaRPr/>
          </a:p>
        </p:txBody>
      </p:sp>
      <p:pic>
        <p:nvPicPr>
          <p:cNvPr id="224" name="Google Shape;224;p31"/>
          <p:cNvPicPr preferRelativeResize="0"/>
          <p:nvPr/>
        </p:nvPicPr>
        <p:blipFill>
          <a:blip r:embed="rId3">
            <a:alphaModFix/>
          </a:blip>
          <a:stretch>
            <a:fillRect/>
          </a:stretch>
        </p:blipFill>
        <p:spPr>
          <a:xfrm>
            <a:off x="1932750" y="1256300"/>
            <a:ext cx="787850" cy="3270624"/>
          </a:xfrm>
          <a:prstGeom prst="rect">
            <a:avLst/>
          </a:prstGeom>
          <a:noFill/>
          <a:ln>
            <a:noFill/>
          </a:ln>
        </p:spPr>
      </p:pic>
      <p:sp>
        <p:nvSpPr>
          <p:cNvPr id="225" name="Google Shape;225;p31"/>
          <p:cNvSpPr txBox="1">
            <a:spLocks noGrp="1"/>
          </p:cNvSpPr>
          <p:nvPr>
            <p:ph type="body" idx="1"/>
          </p:nvPr>
        </p:nvSpPr>
        <p:spPr>
          <a:xfrm>
            <a:off x="2956325" y="1428825"/>
            <a:ext cx="4559400" cy="2908800"/>
          </a:xfrm>
          <a:prstGeom prst="rect">
            <a:avLst/>
          </a:prstGeom>
        </p:spPr>
        <p:txBody>
          <a:bodyPr spcFirstLastPara="1" wrap="square" lIns="0" tIns="0" rIns="0" bIns="0" anchor="t" anchorCtr="0">
            <a:noAutofit/>
          </a:bodyPr>
          <a:lstStyle/>
          <a:p>
            <a:pPr marL="457200" lvl="0" indent="-361950" algn="l" rtl="0">
              <a:spcBef>
                <a:spcPts val="600"/>
              </a:spcBef>
              <a:spcAft>
                <a:spcPts val="0"/>
              </a:spcAft>
              <a:buSzPts val="2100"/>
              <a:buChar char="&gt;"/>
            </a:pPr>
            <a:r>
              <a:rPr lang="en" sz="2100"/>
              <a:t>Strongly recommend reconstructing/compartmentalizing flows based on the block because T debates are </a:t>
            </a:r>
            <a:r>
              <a:rPr lang="en" sz="2100" b="1"/>
              <a:t>mess</a:t>
            </a:r>
            <a:endParaRPr sz="2100" b="1"/>
          </a:p>
          <a:p>
            <a:pPr marL="914400" lvl="1" indent="-361950" algn="l" rtl="0">
              <a:spcBef>
                <a:spcPts val="0"/>
              </a:spcBef>
              <a:spcAft>
                <a:spcPts val="0"/>
              </a:spcAft>
              <a:buSzPts val="2100"/>
              <a:buChar char="-"/>
            </a:pPr>
            <a:r>
              <a:rPr lang="en" sz="2100"/>
              <a:t>A lot of short / quick cards</a:t>
            </a:r>
            <a:endParaRPr sz="2100"/>
          </a:p>
          <a:p>
            <a:pPr marL="914400" lvl="1" indent="-361950" algn="l" rtl="0">
              <a:spcBef>
                <a:spcPts val="0"/>
              </a:spcBef>
              <a:spcAft>
                <a:spcPts val="0"/>
              </a:spcAft>
              <a:buSzPts val="2100"/>
              <a:buChar char="-"/>
            </a:pPr>
            <a:r>
              <a:rPr lang="en" sz="2100"/>
              <a:t>Standards often blur together</a:t>
            </a:r>
            <a:endParaRPr sz="2100"/>
          </a:p>
          <a:p>
            <a:pPr marL="914400" lvl="1" indent="-361950" algn="l" rtl="0">
              <a:spcBef>
                <a:spcPts val="0"/>
              </a:spcBef>
              <a:spcAft>
                <a:spcPts val="0"/>
              </a:spcAft>
              <a:buSzPts val="2100"/>
              <a:buChar char="-"/>
            </a:pPr>
            <a:r>
              <a:rPr lang="en" sz="2100"/>
              <a:t>People are incapable of doing line-by-line</a:t>
            </a:r>
            <a:endParaRPr sz="2100"/>
          </a:p>
        </p:txBody>
      </p:sp>
      <p:cxnSp>
        <p:nvCxnSpPr>
          <p:cNvPr id="226" name="Google Shape;226;p31"/>
          <p:cNvCxnSpPr>
            <a:stCxn id="227" idx="2"/>
          </p:cNvCxnSpPr>
          <p:nvPr/>
        </p:nvCxnSpPr>
        <p:spPr>
          <a:xfrm>
            <a:off x="1746713" y="1256299"/>
            <a:ext cx="414000" cy="481200"/>
          </a:xfrm>
          <a:prstGeom prst="straightConnector1">
            <a:avLst/>
          </a:prstGeom>
          <a:noFill/>
          <a:ln w="9525" cap="flat" cmpd="sng">
            <a:solidFill>
              <a:schemeClr val="dk2"/>
            </a:solidFill>
            <a:prstDash val="solid"/>
            <a:round/>
            <a:headEnd type="none" w="med" len="med"/>
            <a:tailEnd type="none" w="med" len="med"/>
          </a:ln>
        </p:spPr>
      </p:cxnSp>
      <p:cxnSp>
        <p:nvCxnSpPr>
          <p:cNvPr id="228" name="Google Shape;228;p31"/>
          <p:cNvCxnSpPr/>
          <p:nvPr/>
        </p:nvCxnSpPr>
        <p:spPr>
          <a:xfrm rot="10800000">
            <a:off x="1777625" y="2121600"/>
            <a:ext cx="501000" cy="363300"/>
          </a:xfrm>
          <a:prstGeom prst="straightConnector1">
            <a:avLst/>
          </a:prstGeom>
          <a:noFill/>
          <a:ln w="9525" cap="flat" cmpd="sng">
            <a:solidFill>
              <a:schemeClr val="dk2"/>
            </a:solidFill>
            <a:prstDash val="solid"/>
            <a:round/>
            <a:headEnd type="none" w="med" len="med"/>
            <a:tailEnd type="none" w="med" len="med"/>
          </a:ln>
        </p:spPr>
      </p:cxnSp>
      <p:pic>
        <p:nvPicPr>
          <p:cNvPr id="229" name="Google Shape;229;p31"/>
          <p:cNvPicPr preferRelativeResize="0"/>
          <p:nvPr/>
        </p:nvPicPr>
        <p:blipFill>
          <a:blip r:embed="rId4">
            <a:alphaModFix/>
          </a:blip>
          <a:stretch>
            <a:fillRect/>
          </a:stretch>
        </p:blipFill>
        <p:spPr>
          <a:xfrm>
            <a:off x="1540750" y="1982550"/>
            <a:ext cx="236876" cy="241349"/>
          </a:xfrm>
          <a:prstGeom prst="rect">
            <a:avLst/>
          </a:prstGeom>
          <a:noFill/>
          <a:ln>
            <a:noFill/>
          </a:ln>
        </p:spPr>
      </p:pic>
      <p:cxnSp>
        <p:nvCxnSpPr>
          <p:cNvPr id="230" name="Google Shape;230;p31"/>
          <p:cNvCxnSpPr/>
          <p:nvPr/>
        </p:nvCxnSpPr>
        <p:spPr>
          <a:xfrm rot="10800000">
            <a:off x="1758075" y="2868050"/>
            <a:ext cx="491100" cy="324000"/>
          </a:xfrm>
          <a:prstGeom prst="straightConnector1">
            <a:avLst/>
          </a:prstGeom>
          <a:noFill/>
          <a:ln w="9525" cap="flat" cmpd="sng">
            <a:solidFill>
              <a:schemeClr val="dk2"/>
            </a:solidFill>
            <a:prstDash val="solid"/>
            <a:round/>
            <a:headEnd type="none" w="med" len="med"/>
            <a:tailEnd type="none" w="med" len="med"/>
          </a:ln>
        </p:spPr>
      </p:cxnSp>
      <p:pic>
        <p:nvPicPr>
          <p:cNvPr id="231" name="Google Shape;231;p31"/>
          <p:cNvPicPr preferRelativeResize="0"/>
          <p:nvPr/>
        </p:nvPicPr>
        <p:blipFill>
          <a:blip r:embed="rId4">
            <a:alphaModFix/>
          </a:blip>
          <a:stretch>
            <a:fillRect/>
          </a:stretch>
        </p:blipFill>
        <p:spPr>
          <a:xfrm>
            <a:off x="1540750" y="2704600"/>
            <a:ext cx="236876" cy="241349"/>
          </a:xfrm>
          <a:prstGeom prst="rect">
            <a:avLst/>
          </a:prstGeom>
          <a:noFill/>
          <a:ln>
            <a:noFill/>
          </a:ln>
        </p:spPr>
      </p:pic>
      <p:cxnSp>
        <p:nvCxnSpPr>
          <p:cNvPr id="232" name="Google Shape;232;p31"/>
          <p:cNvCxnSpPr/>
          <p:nvPr/>
        </p:nvCxnSpPr>
        <p:spPr>
          <a:xfrm rot="10800000">
            <a:off x="1758050" y="3525925"/>
            <a:ext cx="530400" cy="383100"/>
          </a:xfrm>
          <a:prstGeom prst="straightConnector1">
            <a:avLst/>
          </a:prstGeom>
          <a:noFill/>
          <a:ln w="9525" cap="flat" cmpd="sng">
            <a:solidFill>
              <a:schemeClr val="dk2"/>
            </a:solidFill>
            <a:prstDash val="solid"/>
            <a:round/>
            <a:headEnd type="none" w="med" len="med"/>
            <a:tailEnd type="none" w="med" len="med"/>
          </a:ln>
        </p:spPr>
      </p:cxnSp>
      <p:pic>
        <p:nvPicPr>
          <p:cNvPr id="233" name="Google Shape;233;p31"/>
          <p:cNvPicPr preferRelativeResize="0"/>
          <p:nvPr/>
        </p:nvPicPr>
        <p:blipFill>
          <a:blip r:embed="rId4">
            <a:alphaModFix/>
          </a:blip>
          <a:stretch>
            <a:fillRect/>
          </a:stretch>
        </p:blipFill>
        <p:spPr>
          <a:xfrm>
            <a:off x="1540750" y="3350200"/>
            <a:ext cx="236876" cy="241349"/>
          </a:xfrm>
          <a:prstGeom prst="rect">
            <a:avLst/>
          </a:prstGeom>
          <a:noFill/>
          <a:ln>
            <a:noFill/>
          </a:ln>
        </p:spPr>
      </p:pic>
      <p:pic>
        <p:nvPicPr>
          <p:cNvPr id="234" name="Google Shape;234;p31"/>
          <p:cNvPicPr preferRelativeResize="0"/>
          <p:nvPr/>
        </p:nvPicPr>
        <p:blipFill>
          <a:blip r:embed="rId4">
            <a:alphaModFix/>
          </a:blip>
          <a:stretch>
            <a:fillRect/>
          </a:stretch>
        </p:blipFill>
        <p:spPr>
          <a:xfrm>
            <a:off x="1540750" y="1097050"/>
            <a:ext cx="236876" cy="2413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2"/>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1AR (General)</a:t>
            </a:r>
            <a:endParaRPr/>
          </a:p>
        </p:txBody>
      </p:sp>
      <p:sp>
        <p:nvSpPr>
          <p:cNvPr id="240" name="Google Shape;240;p32"/>
          <p:cNvSpPr txBox="1">
            <a:spLocks noGrp="1"/>
          </p:cNvSpPr>
          <p:nvPr>
            <p:ph type="body" idx="1"/>
          </p:nvPr>
        </p:nvSpPr>
        <p:spPr>
          <a:xfrm>
            <a:off x="1628275" y="1256300"/>
            <a:ext cx="5887500" cy="30816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a:t>Factors that make flowing the 1AR different:</a:t>
            </a:r>
            <a:endParaRPr/>
          </a:p>
          <a:p>
            <a:pPr marL="457200" lvl="0" indent="-368300" algn="l" rtl="0">
              <a:spcBef>
                <a:spcPts val="600"/>
              </a:spcBef>
              <a:spcAft>
                <a:spcPts val="0"/>
              </a:spcAft>
              <a:buSzPts val="2200"/>
              <a:buAutoNum type="arabicPeriod"/>
            </a:pPr>
            <a:r>
              <a:rPr lang="en" sz="2200"/>
              <a:t>Time pressure</a:t>
            </a:r>
            <a:endParaRPr sz="2200"/>
          </a:p>
          <a:p>
            <a:pPr marL="914400" lvl="1" indent="-342900" algn="l" rtl="0">
              <a:spcBef>
                <a:spcPts val="0"/>
              </a:spcBef>
              <a:spcAft>
                <a:spcPts val="0"/>
              </a:spcAft>
              <a:buSzPts val="1800"/>
              <a:buAutoNum type="alphaLcPeriod"/>
            </a:pPr>
            <a:r>
              <a:rPr lang="en" sz="1800"/>
              <a:t>Cross-applications, grouping, illegitimate &amp; rude new arguments</a:t>
            </a:r>
            <a:endParaRPr sz="1800"/>
          </a:p>
          <a:p>
            <a:pPr marL="457200" lvl="0" indent="-368300" algn="l" rtl="0">
              <a:spcBef>
                <a:spcPts val="0"/>
              </a:spcBef>
              <a:spcAft>
                <a:spcPts val="0"/>
              </a:spcAft>
              <a:buSzPts val="2200"/>
              <a:buAutoNum type="arabicPeriod"/>
            </a:pPr>
            <a:r>
              <a:rPr lang="en" sz="2200"/>
              <a:t>Narrowing down</a:t>
            </a:r>
            <a:endParaRPr sz="2200"/>
          </a:p>
          <a:p>
            <a:pPr marL="914400" lvl="1" indent="-342900" algn="l" rtl="0">
              <a:spcBef>
                <a:spcPts val="0"/>
              </a:spcBef>
              <a:spcAft>
                <a:spcPts val="0"/>
              </a:spcAft>
              <a:buSzPts val="1800"/>
              <a:buAutoNum type="alphaLcPeriod"/>
            </a:pPr>
            <a:r>
              <a:rPr lang="en" sz="1800"/>
              <a:t>Kicking flows correctly</a:t>
            </a:r>
            <a:endParaRPr sz="1800"/>
          </a:p>
          <a:p>
            <a:pPr marL="457200" lvl="0" indent="-368300" algn="l" rtl="0">
              <a:spcBef>
                <a:spcPts val="0"/>
              </a:spcBef>
              <a:spcAft>
                <a:spcPts val="0"/>
              </a:spcAft>
              <a:buSzPts val="2200"/>
              <a:buAutoNum type="arabicPeriod"/>
            </a:pPr>
            <a:r>
              <a:rPr lang="en" sz="2200"/>
              <a:t>Reconstructing flows</a:t>
            </a:r>
            <a:endParaRPr sz="2200"/>
          </a:p>
          <a:p>
            <a:pPr marL="914400" lvl="1" indent="-342900" algn="l" rtl="0">
              <a:spcBef>
                <a:spcPts val="0"/>
              </a:spcBef>
              <a:spcAft>
                <a:spcPts val="0"/>
              </a:spcAft>
              <a:buSzPts val="1800"/>
              <a:buAutoNum type="alphaLcPeriod"/>
            </a:pPr>
            <a:r>
              <a:rPr lang="en" sz="1800"/>
              <a:t>Line-by-line vs. straight down</a:t>
            </a:r>
            <a:endParaRPr sz="1800"/>
          </a:p>
          <a:p>
            <a:pPr marL="457200" lvl="0" indent="-368300" algn="l" rtl="0">
              <a:spcBef>
                <a:spcPts val="0"/>
              </a:spcBef>
              <a:spcAft>
                <a:spcPts val="0"/>
              </a:spcAft>
              <a:buSzPts val="2200"/>
              <a:buAutoNum type="arabicPeriod"/>
            </a:pPr>
            <a:r>
              <a:rPr lang="en" sz="2200" b="1"/>
              <a:t>For the neg:</a:t>
            </a:r>
            <a:r>
              <a:rPr lang="en" sz="2200"/>
              <a:t> 2NR must close all the doors</a:t>
            </a:r>
            <a:endParaRPr sz="2200"/>
          </a:p>
          <a:p>
            <a:pPr marL="914400" lvl="1" indent="-342900" algn="l" rtl="0">
              <a:spcBef>
                <a:spcPts val="0"/>
              </a:spcBef>
              <a:spcAft>
                <a:spcPts val="0"/>
              </a:spcAft>
              <a:buSzPts val="1800"/>
              <a:buAutoNum type="alphaLcPeriod"/>
            </a:pPr>
            <a:r>
              <a:rPr lang="en" sz="1800"/>
              <a:t>Determining time allocation, addressing new cards/args</a:t>
            </a:r>
            <a:endParaRPr sz="1800"/>
          </a:p>
        </p:txBody>
      </p:sp>
      <p:sp>
        <p:nvSpPr>
          <p:cNvPr id="241" name="Google Shape;241;p32"/>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3"/>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1AR (Flow)</a:t>
            </a:r>
            <a:endParaRPr/>
          </a:p>
        </p:txBody>
      </p:sp>
      <p:sp>
        <p:nvSpPr>
          <p:cNvPr id="247" name="Google Shape;247;p33"/>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18</a:t>
            </a:fld>
            <a:endParaRPr/>
          </a:p>
        </p:txBody>
      </p:sp>
      <p:pic>
        <p:nvPicPr>
          <p:cNvPr id="248" name="Google Shape;248;p33"/>
          <p:cNvPicPr preferRelativeResize="0"/>
          <p:nvPr/>
        </p:nvPicPr>
        <p:blipFill rotWithShape="1">
          <a:blip r:embed="rId3">
            <a:alphaModFix/>
          </a:blip>
          <a:srcRect l="3246" t="7554" r="2092" b="16289"/>
          <a:stretch/>
        </p:blipFill>
        <p:spPr>
          <a:xfrm rot="-5400000">
            <a:off x="727137" y="1560913"/>
            <a:ext cx="3783226" cy="2282999"/>
          </a:xfrm>
          <a:prstGeom prst="rect">
            <a:avLst/>
          </a:prstGeom>
          <a:noFill/>
          <a:ln>
            <a:noFill/>
          </a:ln>
        </p:spPr>
      </p:pic>
      <p:sp>
        <p:nvSpPr>
          <p:cNvPr id="249" name="Google Shape;249;p33"/>
          <p:cNvSpPr txBox="1"/>
          <p:nvPr/>
        </p:nvSpPr>
        <p:spPr>
          <a:xfrm>
            <a:off x="1977400" y="1655500"/>
            <a:ext cx="359400" cy="3051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atrick Hand"/>
              <a:ea typeface="Patrick Hand"/>
              <a:cs typeface="Patrick Hand"/>
              <a:sym typeface="Patrick Hand"/>
            </a:endParaRPr>
          </a:p>
        </p:txBody>
      </p:sp>
      <p:sp>
        <p:nvSpPr>
          <p:cNvPr id="250" name="Google Shape;250;p33"/>
          <p:cNvSpPr txBox="1"/>
          <p:nvPr/>
        </p:nvSpPr>
        <p:spPr>
          <a:xfrm>
            <a:off x="2336800" y="3473150"/>
            <a:ext cx="228300" cy="2199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atrick Hand"/>
              <a:ea typeface="Patrick Hand"/>
              <a:cs typeface="Patrick Hand"/>
              <a:sym typeface="Patrick Hand"/>
            </a:endParaRPr>
          </a:p>
        </p:txBody>
      </p:sp>
      <p:sp>
        <p:nvSpPr>
          <p:cNvPr id="251" name="Google Shape;251;p33"/>
          <p:cNvSpPr txBox="1"/>
          <p:nvPr/>
        </p:nvSpPr>
        <p:spPr>
          <a:xfrm>
            <a:off x="4042275" y="1517525"/>
            <a:ext cx="3317100" cy="286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Patrick Hand"/>
                <a:ea typeface="Patrick Hand"/>
                <a:cs typeface="Patrick Hand"/>
                <a:sym typeface="Patrick Hand"/>
              </a:rPr>
              <a:t>2Ns can easily identify:</a:t>
            </a:r>
            <a:endParaRPr sz="2000">
              <a:latin typeface="Patrick Hand"/>
              <a:ea typeface="Patrick Hand"/>
              <a:cs typeface="Patrick Hand"/>
              <a:sym typeface="Patrick Hand"/>
            </a:endParaRPr>
          </a:p>
          <a:p>
            <a:pPr marL="457200" lvl="0" indent="-355600" algn="l" rtl="0">
              <a:spcBef>
                <a:spcPts val="0"/>
              </a:spcBef>
              <a:spcAft>
                <a:spcPts val="0"/>
              </a:spcAft>
              <a:buSzPts val="2000"/>
              <a:buFont typeface="Patrick Hand"/>
              <a:buChar char="-"/>
            </a:pPr>
            <a:r>
              <a:rPr lang="en" sz="2000">
                <a:latin typeface="Patrick Hand"/>
                <a:ea typeface="Patrick Hand"/>
                <a:cs typeface="Patrick Hand"/>
                <a:sym typeface="Patrick Hand"/>
              </a:rPr>
              <a:t>Dropped arguments</a:t>
            </a:r>
            <a:endParaRPr sz="2000">
              <a:latin typeface="Patrick Hand"/>
              <a:ea typeface="Patrick Hand"/>
              <a:cs typeface="Patrick Hand"/>
              <a:sym typeface="Patrick Hand"/>
            </a:endParaRPr>
          </a:p>
          <a:p>
            <a:pPr marL="457200" lvl="0" indent="-355600" algn="l" rtl="0">
              <a:spcBef>
                <a:spcPts val="0"/>
              </a:spcBef>
              <a:spcAft>
                <a:spcPts val="0"/>
              </a:spcAft>
              <a:buSzPts val="2000"/>
              <a:buFont typeface="Patrick Hand"/>
              <a:buChar char="-"/>
            </a:pPr>
            <a:r>
              <a:rPr lang="en" sz="2000">
                <a:latin typeface="Patrick Hand"/>
                <a:ea typeface="Patrick Hand"/>
                <a:cs typeface="Patrick Hand"/>
                <a:sym typeface="Patrick Hand"/>
              </a:rPr>
              <a:t>New arguments</a:t>
            </a:r>
            <a:endParaRPr sz="2000">
              <a:latin typeface="Patrick Hand"/>
              <a:ea typeface="Patrick Hand"/>
              <a:cs typeface="Patrick Hand"/>
              <a:sym typeface="Patrick Hand"/>
            </a:endParaRPr>
          </a:p>
          <a:p>
            <a:pPr marL="457200" lvl="0" indent="-355600" algn="l" rtl="0">
              <a:spcBef>
                <a:spcPts val="0"/>
              </a:spcBef>
              <a:spcAft>
                <a:spcPts val="0"/>
              </a:spcAft>
              <a:buSzPts val="2000"/>
              <a:buFont typeface="Patrick Hand"/>
              <a:buChar char="-"/>
            </a:pPr>
            <a:r>
              <a:rPr lang="en" sz="2000">
                <a:latin typeface="Patrick Hand"/>
                <a:ea typeface="Patrick Hand"/>
                <a:cs typeface="Patrick Hand"/>
                <a:sym typeface="Patrick Hand"/>
              </a:rPr>
              <a:t>Likely 2AR strategy/ which doors need closing</a:t>
            </a:r>
            <a:endParaRPr sz="2000">
              <a:latin typeface="Patrick Hand"/>
              <a:ea typeface="Patrick Hand"/>
              <a:cs typeface="Patrick Hand"/>
              <a:sym typeface="Patrick Hand"/>
            </a:endParaRPr>
          </a:p>
          <a:p>
            <a:pPr marL="457200" lvl="0" indent="0" algn="l" rtl="0">
              <a:spcBef>
                <a:spcPts val="0"/>
              </a:spcBef>
              <a:spcAft>
                <a:spcPts val="0"/>
              </a:spcAft>
              <a:buNone/>
            </a:pPr>
            <a:endParaRPr>
              <a:latin typeface="Patrick Hand"/>
              <a:ea typeface="Patrick Hand"/>
              <a:cs typeface="Patrick Hand"/>
              <a:sym typeface="Patrick Hand"/>
            </a:endParaRPr>
          </a:p>
        </p:txBody>
      </p:sp>
      <p:cxnSp>
        <p:nvCxnSpPr>
          <p:cNvPr id="252" name="Google Shape;252;p33"/>
          <p:cNvCxnSpPr>
            <a:stCxn id="249" idx="3"/>
          </p:cNvCxnSpPr>
          <p:nvPr/>
        </p:nvCxnSpPr>
        <p:spPr>
          <a:xfrm>
            <a:off x="2336800" y="1808050"/>
            <a:ext cx="1826400" cy="300300"/>
          </a:xfrm>
          <a:prstGeom prst="straightConnector1">
            <a:avLst/>
          </a:prstGeom>
          <a:noFill/>
          <a:ln w="9525" cap="flat" cmpd="sng">
            <a:solidFill>
              <a:srgbClr val="FF0000"/>
            </a:solidFill>
            <a:prstDash val="solid"/>
            <a:round/>
            <a:headEnd type="none" w="med" len="med"/>
            <a:tailEnd type="none" w="med" len="med"/>
          </a:ln>
        </p:spPr>
      </p:cxnSp>
      <p:cxnSp>
        <p:nvCxnSpPr>
          <p:cNvPr id="253" name="Google Shape;253;p33"/>
          <p:cNvCxnSpPr>
            <a:stCxn id="250" idx="3"/>
          </p:cNvCxnSpPr>
          <p:nvPr/>
        </p:nvCxnSpPr>
        <p:spPr>
          <a:xfrm rot="10800000" flipH="1">
            <a:off x="2565100" y="2417300"/>
            <a:ext cx="1571100" cy="1165800"/>
          </a:xfrm>
          <a:prstGeom prst="straightConnector1">
            <a:avLst/>
          </a:prstGeom>
          <a:noFill/>
          <a:ln w="9525" cap="flat" cmpd="sng">
            <a:solidFill>
              <a:srgbClr val="FF0000"/>
            </a:solidFill>
            <a:prstDash val="solid"/>
            <a:round/>
            <a:headEnd type="none" w="med" len="med"/>
            <a:tailEnd type="non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4"/>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2NR</a:t>
            </a:r>
            <a:endParaRPr/>
          </a:p>
        </p:txBody>
      </p:sp>
      <p:sp>
        <p:nvSpPr>
          <p:cNvPr id="259" name="Google Shape;259;p34"/>
          <p:cNvSpPr txBox="1">
            <a:spLocks noGrp="1"/>
          </p:cNvSpPr>
          <p:nvPr>
            <p:ph type="body" idx="1"/>
          </p:nvPr>
        </p:nvSpPr>
        <p:spPr>
          <a:xfrm>
            <a:off x="1628275" y="1313000"/>
            <a:ext cx="5887500" cy="2908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a:t>Focus on Outlining</a:t>
            </a:r>
            <a:endParaRPr/>
          </a:p>
          <a:p>
            <a:pPr marL="457200" lvl="0" indent="-355600" algn="l" rtl="0">
              <a:spcBef>
                <a:spcPts val="600"/>
              </a:spcBef>
              <a:spcAft>
                <a:spcPts val="0"/>
              </a:spcAft>
              <a:buSzPts val="2000"/>
              <a:buChar char="&gt;"/>
            </a:pPr>
            <a:r>
              <a:rPr lang="en" sz="2000"/>
              <a:t>-Grouping under argument types</a:t>
            </a:r>
            <a:endParaRPr sz="2000"/>
          </a:p>
          <a:p>
            <a:pPr marL="457200" lvl="0" indent="-355600" algn="l" rtl="0">
              <a:spcBef>
                <a:spcPts val="0"/>
              </a:spcBef>
              <a:spcAft>
                <a:spcPts val="0"/>
              </a:spcAft>
              <a:buSzPts val="2000"/>
              <a:buChar char="&gt;"/>
            </a:pPr>
            <a:r>
              <a:rPr lang="en" sz="2000"/>
              <a:t>-Utilizing headers</a:t>
            </a:r>
            <a:endParaRPr sz="2000"/>
          </a:p>
          <a:p>
            <a:pPr marL="457200" lvl="0" indent="-355600" algn="l" rtl="0">
              <a:spcBef>
                <a:spcPts val="0"/>
              </a:spcBef>
              <a:spcAft>
                <a:spcPts val="0"/>
              </a:spcAft>
              <a:buSzPts val="2000"/>
              <a:buChar char="&gt;"/>
            </a:pPr>
            <a:r>
              <a:rPr lang="en" sz="2000"/>
              <a:t>-Identify any “framing args” being used</a:t>
            </a:r>
            <a:endParaRPr sz="2000"/>
          </a:p>
          <a:p>
            <a:pPr marL="457200" lvl="0" indent="-355600" algn="l" rtl="0">
              <a:spcBef>
                <a:spcPts val="0"/>
              </a:spcBef>
              <a:spcAft>
                <a:spcPts val="0"/>
              </a:spcAft>
              <a:buSzPts val="2000"/>
              <a:buChar char="&gt;"/>
            </a:pPr>
            <a:r>
              <a:rPr lang="en" sz="2000"/>
              <a:t>-Identify specific ev cited for pre-2AR ev comparison prep</a:t>
            </a:r>
            <a:endParaRPr sz="2000"/>
          </a:p>
          <a:p>
            <a:pPr marL="457200" lvl="0" indent="-361950" algn="l" rtl="0">
              <a:spcBef>
                <a:spcPts val="0"/>
              </a:spcBef>
              <a:spcAft>
                <a:spcPts val="0"/>
              </a:spcAft>
              <a:buSzPts val="2100"/>
              <a:buChar char="&gt;"/>
            </a:pPr>
            <a:r>
              <a:rPr lang="en" sz="2100"/>
              <a:t>-Flow the 2nr with the 2ar in mind</a:t>
            </a:r>
            <a:endParaRPr sz="2100"/>
          </a:p>
          <a:p>
            <a:pPr marL="0" lvl="0" indent="0" algn="l" rtl="0">
              <a:spcBef>
                <a:spcPts val="600"/>
              </a:spcBef>
              <a:spcAft>
                <a:spcPts val="0"/>
              </a:spcAft>
              <a:buNone/>
            </a:pPr>
            <a:r>
              <a:rPr lang="en"/>
              <a:t>Things to Avoid:</a:t>
            </a:r>
            <a:endParaRPr/>
          </a:p>
          <a:p>
            <a:pPr marL="457200" lvl="0" indent="-355600" algn="l" rtl="0">
              <a:spcBef>
                <a:spcPts val="600"/>
              </a:spcBef>
              <a:spcAft>
                <a:spcPts val="0"/>
              </a:spcAft>
              <a:buSzPts val="2000"/>
              <a:buChar char="&gt;"/>
            </a:pPr>
            <a:r>
              <a:rPr lang="en" sz="2000"/>
              <a:t>-Flowing straight down </a:t>
            </a:r>
            <a:endParaRPr sz="2000"/>
          </a:p>
          <a:p>
            <a:pPr marL="457200" lvl="0" indent="-355600" algn="l" rtl="0">
              <a:spcBef>
                <a:spcPts val="0"/>
              </a:spcBef>
              <a:spcAft>
                <a:spcPts val="0"/>
              </a:spcAft>
              <a:buSzPts val="2000"/>
              <a:buChar char="&gt;"/>
            </a:pPr>
            <a:r>
              <a:rPr lang="en" sz="2000"/>
              <a:t>-Excessive flowing </a:t>
            </a:r>
            <a:endParaRPr sz="2000"/>
          </a:p>
        </p:txBody>
      </p:sp>
      <p:sp>
        <p:nvSpPr>
          <p:cNvPr id="260" name="Google Shape;260;p34"/>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7"/>
          <p:cNvSpPr txBox="1">
            <a:spLocks noGrp="1"/>
          </p:cNvSpPr>
          <p:nvPr>
            <p:ph type="title" idx="4294967295"/>
          </p:nvPr>
        </p:nvSpPr>
        <p:spPr>
          <a:xfrm>
            <a:off x="3399450" y="1846675"/>
            <a:ext cx="2345100" cy="312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Content to Cover</a:t>
            </a:r>
            <a:endParaRPr/>
          </a:p>
        </p:txBody>
      </p:sp>
      <p:sp>
        <p:nvSpPr>
          <p:cNvPr id="69" name="Google Shape;69;p17"/>
          <p:cNvSpPr txBox="1">
            <a:spLocks noGrp="1"/>
          </p:cNvSpPr>
          <p:nvPr>
            <p:ph type="body" idx="1"/>
          </p:nvPr>
        </p:nvSpPr>
        <p:spPr>
          <a:xfrm>
            <a:off x="1752950" y="1475875"/>
            <a:ext cx="1281900" cy="1348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a:t>What Flows Should Look Like: By Speech</a:t>
            </a:r>
            <a:endParaRPr/>
          </a:p>
          <a:p>
            <a:pPr marL="0" lvl="0" indent="0" algn="l" rtl="0">
              <a:spcBef>
                <a:spcPts val="600"/>
              </a:spcBef>
              <a:spcAft>
                <a:spcPts val="0"/>
              </a:spcAft>
              <a:buNone/>
            </a:pPr>
            <a:r>
              <a:rPr lang="en"/>
              <a:t>Flowing K Tags</a:t>
            </a:r>
            <a:endParaRPr/>
          </a:p>
          <a:p>
            <a:pPr marL="0" lvl="0" indent="0" algn="l" rtl="0">
              <a:spcBef>
                <a:spcPts val="600"/>
              </a:spcBef>
              <a:spcAft>
                <a:spcPts val="0"/>
              </a:spcAft>
              <a:buNone/>
            </a:pPr>
            <a:r>
              <a:rPr lang="en"/>
              <a:t>Tips and Tricks</a:t>
            </a:r>
            <a:endParaRPr/>
          </a:p>
          <a:p>
            <a:pPr marL="0" lvl="0" indent="0" algn="l" rtl="0">
              <a:spcBef>
                <a:spcPts val="600"/>
              </a:spcBef>
              <a:spcAft>
                <a:spcPts val="0"/>
              </a:spcAft>
              <a:buNone/>
            </a:pPr>
            <a:r>
              <a:rPr lang="en"/>
              <a:t>Flowing Exercise</a:t>
            </a:r>
            <a:endParaRPr/>
          </a:p>
        </p:txBody>
      </p:sp>
      <p:sp>
        <p:nvSpPr>
          <p:cNvPr id="70" name="Google Shape;70;p17"/>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5"/>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Flowing the 2NR as a 2Ar</a:t>
            </a:r>
            <a:endParaRPr/>
          </a:p>
        </p:txBody>
      </p:sp>
      <p:sp>
        <p:nvSpPr>
          <p:cNvPr id="266" name="Google Shape;266;p35"/>
          <p:cNvSpPr txBox="1">
            <a:spLocks noGrp="1"/>
          </p:cNvSpPr>
          <p:nvPr>
            <p:ph type="body" idx="1"/>
          </p:nvPr>
        </p:nvSpPr>
        <p:spPr>
          <a:xfrm>
            <a:off x="1628275" y="1428825"/>
            <a:ext cx="1835400" cy="2908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a:t>To what works for you. Your 2NR flowing tactics may be different than other 2As, and that is fine.</a:t>
            </a:r>
            <a:endParaRPr/>
          </a:p>
        </p:txBody>
      </p:sp>
      <p:sp>
        <p:nvSpPr>
          <p:cNvPr id="267" name="Google Shape;267;p35"/>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20</a:t>
            </a:fld>
            <a:endParaRPr/>
          </a:p>
        </p:txBody>
      </p:sp>
      <p:pic>
        <p:nvPicPr>
          <p:cNvPr id="268" name="Google Shape;268;p35"/>
          <p:cNvPicPr preferRelativeResize="0"/>
          <p:nvPr/>
        </p:nvPicPr>
        <p:blipFill>
          <a:blip r:embed="rId3">
            <a:alphaModFix/>
          </a:blip>
          <a:stretch>
            <a:fillRect/>
          </a:stretch>
        </p:blipFill>
        <p:spPr>
          <a:xfrm>
            <a:off x="3303300" y="1408700"/>
            <a:ext cx="2444395" cy="3085700"/>
          </a:xfrm>
          <a:prstGeom prst="rect">
            <a:avLst/>
          </a:prstGeom>
          <a:noFill/>
          <a:ln>
            <a:noFill/>
          </a:ln>
        </p:spPr>
      </p:pic>
      <p:pic>
        <p:nvPicPr>
          <p:cNvPr id="269" name="Google Shape;269;p35"/>
          <p:cNvPicPr preferRelativeResize="0"/>
          <p:nvPr/>
        </p:nvPicPr>
        <p:blipFill>
          <a:blip r:embed="rId4">
            <a:alphaModFix/>
          </a:blip>
          <a:stretch>
            <a:fillRect/>
          </a:stretch>
        </p:blipFill>
        <p:spPr>
          <a:xfrm>
            <a:off x="5900099" y="1408700"/>
            <a:ext cx="1768800" cy="20193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6"/>
          <p:cNvSpPr txBox="1">
            <a:spLocks noGrp="1"/>
          </p:cNvSpPr>
          <p:nvPr>
            <p:ph type="body" idx="1"/>
          </p:nvPr>
        </p:nvSpPr>
        <p:spPr>
          <a:xfrm>
            <a:off x="3135950" y="922850"/>
            <a:ext cx="2872200" cy="3588300"/>
          </a:xfrm>
          <a:prstGeom prst="rect">
            <a:avLst/>
          </a:prstGeom>
        </p:spPr>
        <p:txBody>
          <a:bodyPr spcFirstLastPara="1" wrap="square" lIns="0" tIns="0" rIns="0" bIns="0" anchor="ctr" anchorCtr="0">
            <a:noAutofit/>
          </a:bodyPr>
          <a:lstStyle/>
          <a:p>
            <a:pPr marL="0" lvl="0" indent="0" algn="ctr" rtl="0">
              <a:spcBef>
                <a:spcPts val="600"/>
              </a:spcBef>
              <a:spcAft>
                <a:spcPts val="0"/>
              </a:spcAft>
              <a:buNone/>
            </a:pPr>
            <a:r>
              <a:rPr lang="en"/>
              <a:t>Flowing K Tags</a:t>
            </a:r>
            <a:endParaRPr/>
          </a:p>
        </p:txBody>
      </p:sp>
      <p:sp>
        <p:nvSpPr>
          <p:cNvPr id="275" name="Google Shape;275;p36"/>
          <p:cNvSpPr txBox="1">
            <a:spLocks noGrp="1"/>
          </p:cNvSpPr>
          <p:nvPr>
            <p:ph type="sldNum" idx="12"/>
          </p:nvPr>
        </p:nvSpPr>
        <p:spPr>
          <a:xfrm>
            <a:off x="4297650" y="4726525"/>
            <a:ext cx="548700" cy="416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7"/>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Flowing critique tags</a:t>
            </a:r>
            <a:endParaRPr/>
          </a:p>
        </p:txBody>
      </p:sp>
      <p:sp>
        <p:nvSpPr>
          <p:cNvPr id="281" name="Google Shape;281;p37"/>
          <p:cNvSpPr txBox="1">
            <a:spLocks noGrp="1"/>
          </p:cNvSpPr>
          <p:nvPr>
            <p:ph type="body" idx="1"/>
          </p:nvPr>
        </p:nvSpPr>
        <p:spPr>
          <a:xfrm>
            <a:off x="1628275" y="1428825"/>
            <a:ext cx="5887500" cy="2908800"/>
          </a:xfrm>
          <a:prstGeom prst="rect">
            <a:avLst/>
          </a:prstGeom>
        </p:spPr>
        <p:txBody>
          <a:bodyPr spcFirstLastPara="1" wrap="square" lIns="0" tIns="0" rIns="0" bIns="0" anchor="t" anchorCtr="0">
            <a:noAutofit/>
          </a:bodyPr>
          <a:lstStyle/>
          <a:p>
            <a:pPr marL="0" lvl="0" indent="0" algn="l" rtl="0">
              <a:lnSpc>
                <a:spcPct val="115000"/>
              </a:lnSpc>
              <a:spcBef>
                <a:spcPts val="1200"/>
              </a:spcBef>
              <a:spcAft>
                <a:spcPts val="0"/>
              </a:spcAft>
              <a:buNone/>
            </a:pPr>
            <a:r>
              <a:rPr lang="en" sz="1700"/>
              <a:t>Year after year and round after round we continue to reward teams finding the newest or most innovative ways to get to nuclear war, the more the counter-intuitive the internal-link chain the better! Our communities fixation with nuclear war goes back to at least to the early 80’s – even in the shadow of the Cold War’s cultural production of </a:t>
            </a:r>
            <a:r>
              <a:rPr lang="en" sz="1700" i="1"/>
              <a:t>The Day After Tomorrow, Red Dawn, </a:t>
            </a:r>
            <a:r>
              <a:rPr lang="en" sz="1700"/>
              <a:t>and </a:t>
            </a:r>
            <a:r>
              <a:rPr lang="en" sz="1700" i="1"/>
              <a:t>War Games</a:t>
            </a:r>
            <a:r>
              <a:rPr lang="en" sz="1700"/>
              <a:t> debate’s nuclear disaster imagery seemed detached from reality and drew criticism. Debaters from the 80’s were fully aware how a focus on contrived nuclear war scenarios was stunting debates potential for policy decision-making, topic education, and a larger place within academia. </a:t>
            </a:r>
            <a:endParaRPr sz="1700"/>
          </a:p>
          <a:p>
            <a:pPr marL="0" lvl="0" indent="0" algn="l" rtl="0">
              <a:spcBef>
                <a:spcPts val="1200"/>
              </a:spcBef>
              <a:spcAft>
                <a:spcPts val="0"/>
              </a:spcAft>
              <a:buNone/>
            </a:pPr>
            <a:endParaRPr sz="2100"/>
          </a:p>
          <a:p>
            <a:pPr marL="0" lvl="0" indent="0" algn="l" rtl="0">
              <a:lnSpc>
                <a:spcPct val="140000"/>
              </a:lnSpc>
              <a:spcBef>
                <a:spcPts val="0"/>
              </a:spcBef>
              <a:spcAft>
                <a:spcPts val="0"/>
              </a:spcAft>
              <a:buNone/>
            </a:pPr>
            <a:endParaRPr sz="1100">
              <a:solidFill>
                <a:srgbClr val="000000"/>
              </a:solidFill>
              <a:latin typeface="Arial"/>
              <a:ea typeface="Arial"/>
              <a:cs typeface="Arial"/>
              <a:sym typeface="Arial"/>
            </a:endParaRPr>
          </a:p>
          <a:p>
            <a:pPr marL="0" lvl="0" indent="0" algn="l" rtl="0">
              <a:spcBef>
                <a:spcPts val="600"/>
              </a:spcBef>
              <a:spcAft>
                <a:spcPts val="0"/>
              </a:spcAft>
              <a:buNone/>
            </a:pPr>
            <a:endParaRPr/>
          </a:p>
        </p:txBody>
      </p:sp>
      <p:sp>
        <p:nvSpPr>
          <p:cNvPr id="282" name="Google Shape;282;p37"/>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8"/>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Flowing critique tags</a:t>
            </a:r>
            <a:endParaRPr/>
          </a:p>
        </p:txBody>
      </p:sp>
      <p:sp>
        <p:nvSpPr>
          <p:cNvPr id="288" name="Google Shape;288;p38"/>
          <p:cNvSpPr txBox="1">
            <a:spLocks noGrp="1"/>
          </p:cNvSpPr>
          <p:nvPr>
            <p:ph type="body" idx="1"/>
          </p:nvPr>
        </p:nvSpPr>
        <p:spPr>
          <a:xfrm>
            <a:off x="1628275" y="1428825"/>
            <a:ext cx="5887500" cy="2908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2100"/>
              <a:t>The nation state is founded on war based on the construction of a other against which it can pit its narrative of the invading enemy vermin. The blaming of the other for the violence of the state is an act of whitewashing that covers up the blood split on behalf of the civilized world. It is poetic terror that terrifies you for its reveals that we in essence torture ourselves in the name of security</a:t>
            </a:r>
            <a:endParaRPr sz="1300">
              <a:solidFill>
                <a:srgbClr val="4D4D4D"/>
              </a:solidFill>
              <a:highlight>
                <a:srgbClr val="FFFFFF"/>
              </a:highlight>
              <a:latin typeface="Arial"/>
              <a:ea typeface="Arial"/>
              <a:cs typeface="Arial"/>
              <a:sym typeface="Arial"/>
            </a:endParaRPr>
          </a:p>
          <a:p>
            <a:pPr marL="0" lvl="0" indent="0" algn="l" rtl="0">
              <a:lnSpc>
                <a:spcPct val="140000"/>
              </a:lnSpc>
              <a:spcBef>
                <a:spcPts val="0"/>
              </a:spcBef>
              <a:spcAft>
                <a:spcPts val="0"/>
              </a:spcAft>
              <a:buNone/>
            </a:pPr>
            <a:endParaRPr sz="1100">
              <a:solidFill>
                <a:srgbClr val="000000"/>
              </a:solidFill>
              <a:latin typeface="Arial"/>
              <a:ea typeface="Arial"/>
              <a:cs typeface="Arial"/>
              <a:sym typeface="Arial"/>
            </a:endParaRPr>
          </a:p>
          <a:p>
            <a:pPr marL="0" lvl="0" indent="0" algn="l" rtl="0">
              <a:spcBef>
                <a:spcPts val="600"/>
              </a:spcBef>
              <a:spcAft>
                <a:spcPts val="0"/>
              </a:spcAft>
              <a:buNone/>
            </a:pPr>
            <a:endParaRPr/>
          </a:p>
        </p:txBody>
      </p:sp>
      <p:sp>
        <p:nvSpPr>
          <p:cNvPr id="289" name="Google Shape;289;p38"/>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9"/>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Flowing critique tags</a:t>
            </a:r>
            <a:endParaRPr/>
          </a:p>
        </p:txBody>
      </p:sp>
      <p:sp>
        <p:nvSpPr>
          <p:cNvPr id="295" name="Google Shape;295;p39"/>
          <p:cNvSpPr txBox="1">
            <a:spLocks noGrp="1"/>
          </p:cNvSpPr>
          <p:nvPr>
            <p:ph type="body" idx="1"/>
          </p:nvPr>
        </p:nvSpPr>
        <p:spPr>
          <a:xfrm>
            <a:off x="1628275" y="1428825"/>
            <a:ext cx="5887500" cy="2908800"/>
          </a:xfrm>
          <a:prstGeom prst="rect">
            <a:avLst/>
          </a:prstGeom>
        </p:spPr>
        <p:txBody>
          <a:bodyPr spcFirstLastPara="1" wrap="square" lIns="0" tIns="0" rIns="0" bIns="0" anchor="t" anchorCtr="0">
            <a:noAutofit/>
          </a:bodyPr>
          <a:lstStyle/>
          <a:p>
            <a:pPr marL="0" lvl="0" indent="0" algn="l" rtl="0">
              <a:lnSpc>
                <a:spcPct val="115000"/>
              </a:lnSpc>
              <a:spcBef>
                <a:spcPts val="1200"/>
              </a:spcBef>
              <a:spcAft>
                <a:spcPts val="0"/>
              </a:spcAft>
              <a:buNone/>
            </a:pPr>
            <a:r>
              <a:rPr lang="en" sz="1100" b="1">
                <a:solidFill>
                  <a:srgbClr val="000000"/>
                </a:solidFill>
                <a:latin typeface="Arial"/>
                <a:ea typeface="Arial"/>
                <a:cs typeface="Arial"/>
                <a:sym typeface="Arial"/>
              </a:rPr>
              <a:t>The call and response by the Left and Right is a repetition compulsion that conjoins apocalypse and restoration, always assuming the perpetuity of capitalism. The call to instrumentally restrict executive trade authority is a broken safety valve for an overloaded libidinal economy. Bernie and Trump represent two sides of the same entropic coin – capital’s self-negation.</a:t>
            </a:r>
            <a:endParaRPr sz="1100" b="1">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 sz="1100" b="1">
                <a:solidFill>
                  <a:srgbClr val="000000"/>
                </a:solidFill>
                <a:latin typeface="Arial"/>
                <a:ea typeface="Arial"/>
                <a:cs typeface="Arial"/>
                <a:sym typeface="Arial"/>
              </a:rPr>
              <a:t>Thus, our response to the Entropocene cannot ground itself on an appeal to some Real beneath the hyperreality of free trade and tariffs, Congress and the Executive, or Bernie and Trump. Instead, we have a choice: do we reinvest our libidinal energy yet again into the fascist cycle of politics or do we take the leap into Beyond in search of new desires?</a:t>
            </a:r>
            <a:endParaRPr sz="1100" b="1">
              <a:solidFill>
                <a:srgbClr val="000000"/>
              </a:solidFill>
              <a:latin typeface="Arial"/>
              <a:ea typeface="Arial"/>
              <a:cs typeface="Arial"/>
              <a:sym typeface="Arial"/>
            </a:endParaRPr>
          </a:p>
          <a:p>
            <a:pPr marL="0" lvl="0" indent="0" algn="l" rtl="0">
              <a:spcBef>
                <a:spcPts val="600"/>
              </a:spcBef>
              <a:spcAft>
                <a:spcPts val="0"/>
              </a:spcAft>
              <a:buNone/>
            </a:pPr>
            <a:r>
              <a:rPr lang="en" sz="1300" b="1">
                <a:solidFill>
                  <a:srgbClr val="000000"/>
                </a:solidFill>
                <a:highlight>
                  <a:srgbClr val="00FFFF"/>
                </a:highlight>
                <a:latin typeface="Times New Roman"/>
                <a:ea typeface="Times New Roman"/>
                <a:cs typeface="Times New Roman"/>
                <a:sym typeface="Times New Roman"/>
              </a:rPr>
              <a:t>Armand, 18</a:t>
            </a:r>
            <a:r>
              <a:rPr lang="en" sz="1100">
                <a:solidFill>
                  <a:srgbClr val="000000"/>
                </a:solidFill>
                <a:latin typeface="Times New Roman"/>
                <a:ea typeface="Times New Roman"/>
                <a:cs typeface="Times New Roman"/>
                <a:sym typeface="Times New Roman"/>
              </a:rPr>
              <a:t> (Louis Armand is a Prague writer, theorist &amp; visual artist; “CONSPIRACIES OF THE FUTURE,” </a:t>
            </a:r>
            <a:r>
              <a:rPr lang="en" sz="1100" i="1">
                <a:solidFill>
                  <a:srgbClr val="000000"/>
                </a:solidFill>
                <a:latin typeface="Times New Roman"/>
                <a:ea typeface="Times New Roman"/>
                <a:cs typeface="Times New Roman"/>
                <a:sym typeface="Times New Roman"/>
              </a:rPr>
              <a:t>ALIENIST Magazine #4 (December 2018): RAGE AGAINST THE ALGORITHM</a:t>
            </a:r>
            <a:r>
              <a:rPr lang="en" sz="1100">
                <a:solidFill>
                  <a:srgbClr val="000000"/>
                </a:solidFill>
                <a:latin typeface="Times New Roman"/>
                <a:ea typeface="Times New Roman"/>
                <a:cs typeface="Times New Roman"/>
                <a:sym typeface="Times New Roman"/>
              </a:rPr>
              <a:t>,</a:t>
            </a:r>
            <a:r>
              <a:rPr lang="en" sz="1100">
                <a:solidFill>
                  <a:srgbClr val="000000"/>
                </a:solidFill>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 </a:t>
            </a:r>
            <a:r>
              <a:rPr lang="en" sz="1100">
                <a:solidFill>
                  <a:schemeClr val="hlink"/>
                </a:solidFill>
                <a:uFill>
                  <a:noFill/>
                </a:uFill>
                <a:latin typeface="Times New Roman"/>
                <a:ea typeface="Times New Roman"/>
                <a:cs typeface="Times New Roman"/>
                <a:sym typeface="Times New Roman"/>
                <a:hlinkClick r:id="rId3"/>
              </a:rPr>
              <a:t>https://alienistmanifesto.wordpress.com/2019/01/09/conspiracies-of-the-future/#more-742</a:t>
            </a:r>
            <a:r>
              <a:rPr lang="en" sz="1100">
                <a:solidFill>
                  <a:srgbClr val="000000"/>
                </a:solidFill>
                <a:latin typeface="Times New Roman"/>
                <a:ea typeface="Times New Roman"/>
                <a:cs typeface="Times New Roman"/>
                <a:sym typeface="Times New Roman"/>
              </a:rPr>
              <a:t>)</a:t>
            </a:r>
            <a:endParaRPr sz="2100"/>
          </a:p>
          <a:p>
            <a:pPr marL="0" lvl="0" indent="0" algn="l" rtl="0">
              <a:lnSpc>
                <a:spcPct val="140000"/>
              </a:lnSpc>
              <a:spcBef>
                <a:spcPts val="0"/>
              </a:spcBef>
              <a:spcAft>
                <a:spcPts val="0"/>
              </a:spcAft>
              <a:buNone/>
            </a:pPr>
            <a:endParaRPr sz="1100">
              <a:solidFill>
                <a:srgbClr val="000000"/>
              </a:solidFill>
              <a:latin typeface="Arial"/>
              <a:ea typeface="Arial"/>
              <a:cs typeface="Arial"/>
              <a:sym typeface="Arial"/>
            </a:endParaRPr>
          </a:p>
          <a:p>
            <a:pPr marL="0" lvl="0" indent="0" algn="l" rtl="0">
              <a:spcBef>
                <a:spcPts val="600"/>
              </a:spcBef>
              <a:spcAft>
                <a:spcPts val="0"/>
              </a:spcAft>
              <a:buNone/>
            </a:pPr>
            <a:endParaRPr/>
          </a:p>
        </p:txBody>
      </p:sp>
      <p:sp>
        <p:nvSpPr>
          <p:cNvPr id="296" name="Google Shape;296;p39"/>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0"/>
          <p:cNvSpPr txBox="1">
            <a:spLocks noGrp="1"/>
          </p:cNvSpPr>
          <p:nvPr>
            <p:ph type="body" idx="1"/>
          </p:nvPr>
        </p:nvSpPr>
        <p:spPr>
          <a:xfrm>
            <a:off x="3135950" y="922850"/>
            <a:ext cx="2872200" cy="3588300"/>
          </a:xfrm>
          <a:prstGeom prst="rect">
            <a:avLst/>
          </a:prstGeom>
        </p:spPr>
        <p:txBody>
          <a:bodyPr spcFirstLastPara="1" wrap="square" lIns="0" tIns="0" rIns="0" bIns="0" anchor="ctr" anchorCtr="0">
            <a:noAutofit/>
          </a:bodyPr>
          <a:lstStyle/>
          <a:p>
            <a:pPr marL="0" lvl="0" indent="0" algn="ctr" rtl="0">
              <a:spcBef>
                <a:spcPts val="600"/>
              </a:spcBef>
              <a:spcAft>
                <a:spcPts val="0"/>
              </a:spcAft>
              <a:buNone/>
            </a:pPr>
            <a:r>
              <a:rPr lang="en"/>
              <a:t>Tips &amp; Tricks</a:t>
            </a:r>
            <a:endParaRPr/>
          </a:p>
        </p:txBody>
      </p:sp>
      <p:sp>
        <p:nvSpPr>
          <p:cNvPr id="302" name="Google Shape;302;p40"/>
          <p:cNvSpPr txBox="1">
            <a:spLocks noGrp="1"/>
          </p:cNvSpPr>
          <p:nvPr>
            <p:ph type="sldNum" idx="12"/>
          </p:nvPr>
        </p:nvSpPr>
        <p:spPr>
          <a:xfrm>
            <a:off x="4297650" y="4726525"/>
            <a:ext cx="548700" cy="416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1"/>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Tips and tricks</a:t>
            </a:r>
            <a:endParaRPr/>
          </a:p>
        </p:txBody>
      </p:sp>
      <p:sp>
        <p:nvSpPr>
          <p:cNvPr id="308" name="Google Shape;308;p41"/>
          <p:cNvSpPr txBox="1">
            <a:spLocks noGrp="1"/>
          </p:cNvSpPr>
          <p:nvPr>
            <p:ph type="body" idx="1"/>
          </p:nvPr>
        </p:nvSpPr>
        <p:spPr>
          <a:xfrm>
            <a:off x="1628275" y="1428825"/>
            <a:ext cx="5887500" cy="29088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
              <a:t>Reading your flows faster</a:t>
            </a:r>
            <a:endParaRPr/>
          </a:p>
          <a:p>
            <a:pPr marL="457200" lvl="0" indent="-381000" algn="l" rtl="0">
              <a:spcBef>
                <a:spcPts val="0"/>
              </a:spcBef>
              <a:spcAft>
                <a:spcPts val="0"/>
              </a:spcAft>
              <a:buSzPts val="2400"/>
              <a:buChar char="-"/>
            </a:pPr>
            <a:r>
              <a:rPr lang="en"/>
              <a:t>Using prep time effectively</a:t>
            </a:r>
            <a:endParaRPr/>
          </a:p>
          <a:p>
            <a:pPr marL="457200" lvl="0" indent="-381000" algn="l" rtl="0">
              <a:spcBef>
                <a:spcPts val="0"/>
              </a:spcBef>
              <a:spcAft>
                <a:spcPts val="0"/>
              </a:spcAft>
              <a:buSzPts val="2400"/>
              <a:buChar char="-"/>
            </a:pPr>
            <a:r>
              <a:rPr lang="en"/>
              <a:t>Triggers vs. Readers</a:t>
            </a:r>
            <a:endParaRPr/>
          </a:p>
          <a:p>
            <a:pPr marL="457200" lvl="0" indent="-381000" algn="l" rtl="0">
              <a:spcBef>
                <a:spcPts val="0"/>
              </a:spcBef>
              <a:spcAft>
                <a:spcPts val="0"/>
              </a:spcAft>
              <a:buSzPts val="2400"/>
              <a:buChar char="-"/>
            </a:pPr>
            <a:r>
              <a:rPr lang="en"/>
              <a:t>The two easy mistakes</a:t>
            </a:r>
            <a:endParaRPr/>
          </a:p>
          <a:p>
            <a:pPr marL="457200" lvl="0" indent="-381000" algn="l" rtl="0">
              <a:spcBef>
                <a:spcPts val="0"/>
              </a:spcBef>
              <a:spcAft>
                <a:spcPts val="0"/>
              </a:spcAft>
              <a:buSzPts val="2400"/>
              <a:buChar char="-"/>
            </a:pPr>
            <a:r>
              <a:rPr lang="en"/>
              <a:t>The biggest debate about flowing</a:t>
            </a:r>
            <a:endParaRPr/>
          </a:p>
          <a:p>
            <a:pPr marL="457200" lvl="0" indent="-381000" algn="l" rtl="0">
              <a:spcBef>
                <a:spcPts val="0"/>
              </a:spcBef>
              <a:spcAft>
                <a:spcPts val="0"/>
              </a:spcAft>
              <a:buSzPts val="2400"/>
              <a:buChar char="-"/>
            </a:pPr>
            <a:r>
              <a:rPr lang="en"/>
              <a:t>One silly tip before tournaments</a:t>
            </a:r>
            <a:endParaRPr/>
          </a:p>
        </p:txBody>
      </p:sp>
      <p:sp>
        <p:nvSpPr>
          <p:cNvPr id="309" name="Google Shape;309;p41"/>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2"/>
          <p:cNvSpPr txBox="1">
            <a:spLocks noGrp="1"/>
          </p:cNvSpPr>
          <p:nvPr>
            <p:ph type="body" idx="1"/>
          </p:nvPr>
        </p:nvSpPr>
        <p:spPr>
          <a:xfrm>
            <a:off x="3135950" y="922850"/>
            <a:ext cx="2872200" cy="3588300"/>
          </a:xfrm>
          <a:prstGeom prst="rect">
            <a:avLst/>
          </a:prstGeom>
        </p:spPr>
        <p:txBody>
          <a:bodyPr spcFirstLastPara="1" wrap="square" lIns="0" tIns="0" rIns="0" bIns="0" anchor="ctr" anchorCtr="0">
            <a:noAutofit/>
          </a:bodyPr>
          <a:lstStyle/>
          <a:p>
            <a:pPr marL="0" lvl="0" indent="0" algn="ctr" rtl="0">
              <a:spcBef>
                <a:spcPts val="600"/>
              </a:spcBef>
              <a:spcAft>
                <a:spcPts val="0"/>
              </a:spcAft>
              <a:buNone/>
            </a:pPr>
            <a:r>
              <a:rPr lang="en"/>
              <a:t>Practice!</a:t>
            </a:r>
            <a:endParaRPr/>
          </a:p>
        </p:txBody>
      </p:sp>
      <p:sp>
        <p:nvSpPr>
          <p:cNvPr id="315" name="Google Shape;315;p42"/>
          <p:cNvSpPr txBox="1">
            <a:spLocks noGrp="1"/>
          </p:cNvSpPr>
          <p:nvPr>
            <p:ph type="sldNum" idx="12"/>
          </p:nvPr>
        </p:nvSpPr>
        <p:spPr>
          <a:xfrm>
            <a:off x="4297650" y="4726525"/>
            <a:ext cx="548700" cy="416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3"/>
          <p:cNvSpPr txBox="1">
            <a:spLocks noGrp="1"/>
          </p:cNvSpPr>
          <p:nvPr>
            <p:ph type="body" idx="4294967295"/>
          </p:nvPr>
        </p:nvSpPr>
        <p:spPr>
          <a:xfrm>
            <a:off x="2089225" y="323025"/>
            <a:ext cx="4965600" cy="13482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3300" b="1">
                <a:solidFill>
                  <a:srgbClr val="FFFFFF"/>
                </a:solidFill>
              </a:rPr>
              <a:t>1NC &amp; 2AC </a:t>
            </a:r>
            <a:r>
              <a:rPr lang="en" sz="1700" b="1">
                <a:solidFill>
                  <a:srgbClr val="FFFFFF"/>
                </a:solidFill>
              </a:rPr>
              <a:t>39:45</a:t>
            </a:r>
            <a:endParaRPr sz="1700" b="1">
              <a:solidFill>
                <a:srgbClr val="FFFFFF"/>
              </a:solidFill>
            </a:endParaRPr>
          </a:p>
          <a:p>
            <a:pPr marL="0" lvl="0" indent="0" algn="ctr" rtl="0">
              <a:spcBef>
                <a:spcPts val="600"/>
              </a:spcBef>
              <a:spcAft>
                <a:spcPts val="0"/>
              </a:spcAft>
              <a:buNone/>
            </a:pPr>
            <a:endParaRPr sz="3300" b="1">
              <a:solidFill>
                <a:srgbClr val="FFFFFF"/>
              </a:solidFill>
            </a:endParaRPr>
          </a:p>
        </p:txBody>
      </p:sp>
      <p:sp>
        <p:nvSpPr>
          <p:cNvPr id="321" name="Google Shape;321;p43"/>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28</a:t>
            </a:fld>
            <a:endParaRPr/>
          </a:p>
        </p:txBody>
      </p:sp>
      <p:pic>
        <p:nvPicPr>
          <p:cNvPr id="322" name="Google Shape;322;p43" descr="Check out exodusfiles.org &#10;&#10;Donate to WDI https://womensdebateinstitute.org/donate&#10;&#10;Donate to NAUDL http://urbandebate.org/Ways-To-Help/Donate&#10;&#10;Donate to Bay Area UDL https://www.baudl.org/donate&#10;&#10;Donate to Rhode Island UDL http://www.riudl.org/get-involved/community-debate/&#10;&#10;Donate to Washington UDL http://www.urbandebatewashingtondc.org/be-a-donor&#10;&#10;Donate to Sacramento UDL http://www.sudl.org/donate/&#10;&#10;Donate to Saint Louis UDL http://www.stlouisurbandebate.org/?page_id=103&#10;&#10;Donate to NYC UDL https://debate.nyc/donate/&#10;&#10;Donate to Minnesota UDL http://www.augsburg.edu/urbandebateleague/donate/&#10;&#10;Donate to Atlanta UDL http://www.atlantadebate.org/donate/&#10;&#10;Donate to Tulsa UDL http://www.tulsadebate.org/donate.html.html&#10;&#10;Donate to Denver UDL http://www.denverdebate.org/volunteerdonatesponsor.html&#10;&#10;Donate to Milwaukee UDL http://milwaukeedebateleague.org/donate/&#10;&#10;Donate to Houston UDL http://houstonurbandebateleague.org/donate/&#10;&#10;Donate to Detroit UDL http://www.urbandebatedetroit.org/?page_id=103&#10;&#10;Donate to Silicon Valley UDL http://www.svudl.org/&#10;&#10;Donate to Portland UDL http://www.portlanddebate.org/donate/&#10;&#10;Donate to Kansas City UDL http://debatekansascity.org/contribute/&#10;&#10;Donate to Baltimore UDL http://budl.org/donate/" title="NDT 2018 Round 7 Aff: Georgetown BK vs Neg: Georgia RS">
            <a:hlinkClick r:id="rId3"/>
          </p:cNvPr>
          <p:cNvPicPr preferRelativeResize="0"/>
          <p:nvPr/>
        </p:nvPicPr>
        <p:blipFill>
          <a:blip r:embed="rId4">
            <a:alphaModFix/>
          </a:blip>
          <a:stretch>
            <a:fillRect/>
          </a:stretch>
        </p:blipFill>
        <p:spPr>
          <a:xfrm>
            <a:off x="2089227" y="922600"/>
            <a:ext cx="4965535" cy="37242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4"/>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000"/>
              <a:t>Homework</a:t>
            </a:r>
            <a:endParaRPr sz="3000"/>
          </a:p>
        </p:txBody>
      </p:sp>
      <p:sp>
        <p:nvSpPr>
          <p:cNvPr id="328" name="Google Shape;328;p44"/>
          <p:cNvSpPr txBox="1">
            <a:spLocks noGrp="1"/>
          </p:cNvSpPr>
          <p:nvPr>
            <p:ph type="body" idx="1"/>
          </p:nvPr>
        </p:nvSpPr>
        <p:spPr>
          <a:xfrm>
            <a:off x="1628275" y="1428825"/>
            <a:ext cx="5887500" cy="2908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100" u="sng">
                <a:solidFill>
                  <a:schemeClr val="hlink"/>
                </a:solidFill>
                <a:latin typeface="Arial"/>
                <a:ea typeface="Arial"/>
                <a:cs typeface="Arial"/>
                <a:sym typeface="Arial"/>
                <a:hlinkClick r:id="rId3"/>
              </a:rPr>
              <a:t>https://speechdebate.binghamton.edu/Videos/Debates/Policy-Live/138/2014-2015-legalization-topic---open-rounds/emory-kl-vs--gmu-kl---ada-nationals--2015--octos/</a:t>
            </a:r>
            <a:endParaRPr/>
          </a:p>
          <a:p>
            <a:pPr marL="0" lvl="0" indent="0" algn="l" rtl="0">
              <a:spcBef>
                <a:spcPts val="600"/>
              </a:spcBef>
              <a:spcAft>
                <a:spcPts val="0"/>
              </a:spcAft>
              <a:buNone/>
            </a:pPr>
            <a:endParaRPr/>
          </a:p>
          <a:p>
            <a:pPr marL="0" lvl="0" indent="0" algn="l" rtl="0">
              <a:spcBef>
                <a:spcPts val="600"/>
              </a:spcBef>
              <a:spcAft>
                <a:spcPts val="0"/>
              </a:spcAft>
              <a:buNone/>
            </a:pPr>
            <a:endParaRPr sz="1700"/>
          </a:p>
          <a:p>
            <a:pPr marL="0" lvl="0" indent="0" algn="l" rtl="0">
              <a:spcBef>
                <a:spcPts val="600"/>
              </a:spcBef>
              <a:spcAft>
                <a:spcPts val="0"/>
              </a:spcAft>
              <a:buNone/>
            </a:pPr>
            <a:r>
              <a:rPr lang="en" sz="1700"/>
              <a:t>Flow the above debate </a:t>
            </a:r>
            <a:r>
              <a:rPr lang="en" sz="1700" b="1" u="sng"/>
              <a:t>on paper</a:t>
            </a:r>
            <a:r>
              <a:rPr lang="en" sz="1700"/>
              <a:t> and send to your current group coach by Sunday night. We will schedule a time to meet with you to review.</a:t>
            </a:r>
            <a:endParaRPr sz="1700"/>
          </a:p>
        </p:txBody>
      </p:sp>
      <p:sp>
        <p:nvSpPr>
          <p:cNvPr id="329" name="Google Shape;329;p44"/>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8"/>
          <p:cNvSpPr txBox="1">
            <a:spLocks noGrp="1"/>
          </p:cNvSpPr>
          <p:nvPr>
            <p:ph type="body" idx="1"/>
          </p:nvPr>
        </p:nvSpPr>
        <p:spPr>
          <a:xfrm>
            <a:off x="3135950" y="922850"/>
            <a:ext cx="2872200" cy="3588300"/>
          </a:xfrm>
          <a:prstGeom prst="rect">
            <a:avLst/>
          </a:prstGeom>
        </p:spPr>
        <p:txBody>
          <a:bodyPr spcFirstLastPara="1" wrap="square" lIns="0" tIns="0" rIns="0" bIns="0" anchor="ctr" anchorCtr="0">
            <a:noAutofit/>
          </a:bodyPr>
          <a:lstStyle/>
          <a:p>
            <a:pPr marL="0" lvl="0" indent="0" algn="ctr" rtl="0">
              <a:spcBef>
                <a:spcPts val="600"/>
              </a:spcBef>
              <a:spcAft>
                <a:spcPts val="0"/>
              </a:spcAft>
              <a:buNone/>
            </a:pPr>
            <a:r>
              <a:rPr lang="en"/>
              <a:t>What Flows Should Look Like: By Speech</a:t>
            </a:r>
            <a:endParaRPr/>
          </a:p>
        </p:txBody>
      </p:sp>
      <p:sp>
        <p:nvSpPr>
          <p:cNvPr id="76" name="Google Shape;76;p18"/>
          <p:cNvSpPr txBox="1">
            <a:spLocks noGrp="1"/>
          </p:cNvSpPr>
          <p:nvPr>
            <p:ph type="sldNum" idx="12"/>
          </p:nvPr>
        </p:nvSpPr>
        <p:spPr>
          <a:xfrm>
            <a:off x="4297650" y="4726525"/>
            <a:ext cx="548700" cy="416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9"/>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1AC (General)</a:t>
            </a:r>
            <a:endParaRPr/>
          </a:p>
        </p:txBody>
      </p:sp>
      <p:sp>
        <p:nvSpPr>
          <p:cNvPr id="82" name="Google Shape;82;p19"/>
          <p:cNvSpPr txBox="1">
            <a:spLocks noGrp="1"/>
          </p:cNvSpPr>
          <p:nvPr>
            <p:ph type="body" idx="1"/>
          </p:nvPr>
        </p:nvSpPr>
        <p:spPr>
          <a:xfrm>
            <a:off x="1628275" y="1428825"/>
            <a:ext cx="5887500" cy="2908800"/>
          </a:xfrm>
          <a:prstGeom prst="rect">
            <a:avLst/>
          </a:prstGeom>
        </p:spPr>
        <p:txBody>
          <a:bodyPr spcFirstLastPara="1" wrap="square" lIns="0" tIns="0" rIns="0" bIns="0" anchor="t" anchorCtr="0">
            <a:noAutofit/>
          </a:bodyPr>
          <a:lstStyle/>
          <a:p>
            <a:pPr marL="457200" lvl="0" indent="-355600" algn="l" rtl="0">
              <a:spcBef>
                <a:spcPts val="600"/>
              </a:spcBef>
              <a:spcAft>
                <a:spcPts val="0"/>
              </a:spcAft>
              <a:buSzPts val="2000"/>
              <a:buChar char="&gt;"/>
            </a:pPr>
            <a:r>
              <a:rPr lang="en" sz="2000"/>
              <a:t>Don’t flow it! If aff, you should know your aff. If neg, you should be focusing on neg prep.</a:t>
            </a:r>
            <a:endParaRPr sz="2000"/>
          </a:p>
          <a:p>
            <a:pPr marL="914400" lvl="1" indent="-355600" algn="l" rtl="0">
              <a:spcBef>
                <a:spcPts val="0"/>
              </a:spcBef>
              <a:spcAft>
                <a:spcPts val="0"/>
              </a:spcAft>
              <a:buSzPts val="2000"/>
              <a:buChar char="-"/>
            </a:pPr>
            <a:r>
              <a:rPr lang="en" sz="2000"/>
              <a:t>Doesn’t help you</a:t>
            </a:r>
            <a:endParaRPr sz="2000"/>
          </a:p>
          <a:p>
            <a:pPr marL="914400" lvl="1" indent="-355600" algn="l" rtl="0">
              <a:spcBef>
                <a:spcPts val="0"/>
              </a:spcBef>
              <a:spcAft>
                <a:spcPts val="0"/>
              </a:spcAft>
              <a:buSzPts val="2000"/>
              <a:buChar char="-"/>
            </a:pPr>
            <a:r>
              <a:rPr lang="en" sz="2000"/>
              <a:t>Uses up a column</a:t>
            </a:r>
            <a:endParaRPr sz="2000"/>
          </a:p>
          <a:p>
            <a:pPr marL="457200" lvl="0" indent="-355600" algn="l" rtl="0">
              <a:spcBef>
                <a:spcPts val="0"/>
              </a:spcBef>
              <a:spcAft>
                <a:spcPts val="0"/>
              </a:spcAft>
              <a:buSzPts val="2000"/>
              <a:buChar char="&gt;"/>
            </a:pPr>
            <a:r>
              <a:rPr lang="en" sz="2000"/>
              <a:t>Label the flow at the top LEFT</a:t>
            </a:r>
            <a:endParaRPr sz="2000"/>
          </a:p>
          <a:p>
            <a:pPr marL="914400" lvl="1" indent="-355600" algn="l" rtl="0">
              <a:spcBef>
                <a:spcPts val="0"/>
              </a:spcBef>
              <a:spcAft>
                <a:spcPts val="0"/>
              </a:spcAft>
              <a:buSzPts val="2000"/>
              <a:buChar char="-"/>
            </a:pPr>
            <a:r>
              <a:rPr lang="en" sz="2000"/>
              <a:t>Tip: don’t waste a sheet marking solvency.</a:t>
            </a:r>
            <a:endParaRPr sz="2000"/>
          </a:p>
          <a:p>
            <a:pPr marL="457200" lvl="0" indent="-355600" algn="l" rtl="0">
              <a:spcBef>
                <a:spcPts val="0"/>
              </a:spcBef>
              <a:spcAft>
                <a:spcPts val="0"/>
              </a:spcAft>
              <a:buSzPts val="2000"/>
              <a:buChar char="&gt;"/>
            </a:pPr>
            <a:r>
              <a:rPr lang="en" sz="2000"/>
              <a:t>Spacing is critical, provide enough for 1NC arguments</a:t>
            </a:r>
            <a:endParaRPr sz="2000"/>
          </a:p>
          <a:p>
            <a:pPr marL="457200" lvl="0" indent="-355600" algn="l" rtl="0">
              <a:spcBef>
                <a:spcPts val="0"/>
              </a:spcBef>
              <a:spcAft>
                <a:spcPts val="0"/>
              </a:spcAft>
              <a:buSzPts val="2000"/>
              <a:buChar char="&gt;"/>
            </a:pPr>
            <a:r>
              <a:rPr lang="en" sz="2000"/>
              <a:t>Flow key parts---catching the whole tag is not important</a:t>
            </a:r>
            <a:endParaRPr sz="2000"/>
          </a:p>
          <a:p>
            <a:pPr marL="457200" lvl="0" indent="-355600" algn="l" rtl="0">
              <a:spcBef>
                <a:spcPts val="0"/>
              </a:spcBef>
              <a:spcAft>
                <a:spcPts val="0"/>
              </a:spcAft>
              <a:buSzPts val="2000"/>
              <a:buChar char="&gt;"/>
            </a:pPr>
            <a:r>
              <a:rPr lang="en" sz="2000"/>
              <a:t>Citations: don’t focus on them</a:t>
            </a:r>
            <a:endParaRPr sz="2000"/>
          </a:p>
          <a:p>
            <a:pPr marL="914400" lvl="1" indent="-355600" algn="l" rtl="0">
              <a:spcBef>
                <a:spcPts val="0"/>
              </a:spcBef>
              <a:spcAft>
                <a:spcPts val="0"/>
              </a:spcAft>
              <a:buSzPts val="2000"/>
              <a:buChar char="-"/>
            </a:pPr>
            <a:r>
              <a:rPr lang="en" sz="2000"/>
              <a:t>Use a line to indicate ‘card’</a:t>
            </a:r>
            <a:endParaRPr sz="2000"/>
          </a:p>
        </p:txBody>
      </p:sp>
      <p:sp>
        <p:nvSpPr>
          <p:cNvPr id="83" name="Google Shape;83;p19"/>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t>1AC (Example)</a:t>
            </a:r>
            <a:endParaRPr dirty="0"/>
          </a:p>
        </p:txBody>
      </p:sp>
      <p:sp>
        <p:nvSpPr>
          <p:cNvPr id="89" name="Google Shape;89;p20"/>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pic>
        <p:nvPicPr>
          <p:cNvPr id="90" name="Google Shape;90;p20"/>
          <p:cNvPicPr preferRelativeResize="0"/>
          <p:nvPr/>
        </p:nvPicPr>
        <p:blipFill rotWithShape="1">
          <a:blip r:embed="rId3">
            <a:alphaModFix/>
          </a:blip>
          <a:srcRect r="73516"/>
          <a:stretch/>
        </p:blipFill>
        <p:spPr>
          <a:xfrm>
            <a:off x="1739650" y="1014175"/>
            <a:ext cx="711547" cy="3582402"/>
          </a:xfrm>
          <a:prstGeom prst="rect">
            <a:avLst/>
          </a:prstGeom>
          <a:noFill/>
          <a:ln>
            <a:noFill/>
          </a:ln>
        </p:spPr>
      </p:pic>
      <p:pic>
        <p:nvPicPr>
          <p:cNvPr id="91" name="Google Shape;91;p20"/>
          <p:cNvPicPr preferRelativeResize="0"/>
          <p:nvPr/>
        </p:nvPicPr>
        <p:blipFill rotWithShape="1">
          <a:blip r:embed="rId4">
            <a:alphaModFix/>
          </a:blip>
          <a:srcRect l="4270" r="75308"/>
          <a:stretch/>
        </p:blipFill>
        <p:spPr>
          <a:xfrm>
            <a:off x="6692800" y="1014175"/>
            <a:ext cx="548697" cy="3582402"/>
          </a:xfrm>
          <a:prstGeom prst="rect">
            <a:avLst/>
          </a:prstGeom>
          <a:noFill/>
          <a:ln>
            <a:noFill/>
          </a:ln>
        </p:spPr>
      </p:pic>
      <p:pic>
        <p:nvPicPr>
          <p:cNvPr id="92" name="Google Shape;92;p20"/>
          <p:cNvPicPr preferRelativeResize="0"/>
          <p:nvPr/>
        </p:nvPicPr>
        <p:blipFill rotWithShape="1">
          <a:blip r:embed="rId5">
            <a:alphaModFix/>
          </a:blip>
          <a:srcRect l="4988" r="70415"/>
          <a:stretch/>
        </p:blipFill>
        <p:spPr>
          <a:xfrm>
            <a:off x="4297650" y="1368375"/>
            <a:ext cx="548697" cy="297442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1"/>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1NC (General)</a:t>
            </a:r>
            <a:endParaRPr/>
          </a:p>
        </p:txBody>
      </p:sp>
      <p:sp>
        <p:nvSpPr>
          <p:cNvPr id="98" name="Google Shape;98;p21"/>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sp>
        <p:nvSpPr>
          <p:cNvPr id="99" name="Google Shape;99;p21"/>
          <p:cNvSpPr txBox="1">
            <a:spLocks noGrp="1"/>
          </p:cNvSpPr>
          <p:nvPr>
            <p:ph type="body" idx="1"/>
          </p:nvPr>
        </p:nvSpPr>
        <p:spPr>
          <a:xfrm>
            <a:off x="1628275" y="1352625"/>
            <a:ext cx="5887500" cy="2908800"/>
          </a:xfrm>
          <a:prstGeom prst="rect">
            <a:avLst/>
          </a:prstGeom>
        </p:spPr>
        <p:txBody>
          <a:bodyPr spcFirstLastPara="1" wrap="square" lIns="0" tIns="0" rIns="0" bIns="0" anchor="t" anchorCtr="0">
            <a:noAutofit/>
          </a:bodyPr>
          <a:lstStyle/>
          <a:p>
            <a:pPr marL="457200" lvl="0" indent="-361950" algn="l" rtl="0">
              <a:spcBef>
                <a:spcPts val="600"/>
              </a:spcBef>
              <a:spcAft>
                <a:spcPts val="0"/>
              </a:spcAft>
              <a:buSzPts val="2100"/>
              <a:buChar char="&gt;"/>
            </a:pPr>
            <a:r>
              <a:rPr lang="en" sz="2100"/>
              <a:t>ONLY flow case args (both the aff and the neg)</a:t>
            </a:r>
            <a:endParaRPr sz="2100"/>
          </a:p>
          <a:p>
            <a:pPr marL="914400" lvl="1" indent="-361950" algn="l" rtl="0">
              <a:spcBef>
                <a:spcPts val="0"/>
              </a:spcBef>
              <a:spcAft>
                <a:spcPts val="0"/>
              </a:spcAft>
              <a:buSzPts val="2100"/>
              <a:buChar char="-"/>
            </a:pPr>
            <a:r>
              <a:rPr lang="en" sz="2100"/>
              <a:t>Same reasoning as 1AC</a:t>
            </a:r>
            <a:endParaRPr sz="2100"/>
          </a:p>
          <a:p>
            <a:pPr marL="914400" lvl="1" indent="-361950" algn="l" rtl="0">
              <a:spcBef>
                <a:spcPts val="0"/>
              </a:spcBef>
              <a:spcAft>
                <a:spcPts val="0"/>
              </a:spcAft>
              <a:buSzPts val="2100"/>
              <a:buChar char="-"/>
            </a:pPr>
            <a:r>
              <a:rPr lang="en" sz="2100"/>
              <a:t>1NC case sets the order of the case debate!</a:t>
            </a:r>
            <a:endParaRPr sz="2100"/>
          </a:p>
          <a:p>
            <a:pPr marL="1371600" lvl="2" indent="-361950" algn="l" rtl="0">
              <a:spcBef>
                <a:spcPts val="0"/>
              </a:spcBef>
              <a:spcAft>
                <a:spcPts val="0"/>
              </a:spcAft>
              <a:buSzPts val="2100"/>
              <a:buChar char="-"/>
            </a:pPr>
            <a:r>
              <a:rPr lang="en" sz="2100"/>
              <a:t>Anchor Speech</a:t>
            </a:r>
            <a:endParaRPr sz="2100"/>
          </a:p>
          <a:p>
            <a:pPr marL="457200" lvl="0" indent="-361950" algn="l" rtl="0">
              <a:spcBef>
                <a:spcPts val="0"/>
              </a:spcBef>
              <a:spcAft>
                <a:spcPts val="0"/>
              </a:spcAft>
              <a:buSzPts val="2100"/>
              <a:buChar char="&gt;"/>
            </a:pPr>
            <a:r>
              <a:rPr lang="en" sz="2100"/>
              <a:t>Identify off case scenarios/CP planks/T tricks/K links/alts to accurately prep 2AC</a:t>
            </a:r>
            <a:endParaRPr sz="2100"/>
          </a:p>
          <a:p>
            <a:pPr marL="914400" lvl="1" indent="-361950" algn="l" rtl="0">
              <a:spcBef>
                <a:spcPts val="0"/>
              </a:spcBef>
              <a:spcAft>
                <a:spcPts val="0"/>
              </a:spcAft>
              <a:buSzPts val="2100"/>
              <a:buChar char="-"/>
            </a:pPr>
            <a:r>
              <a:rPr lang="en" sz="2100"/>
              <a:t>Identify floating internal links</a:t>
            </a:r>
            <a:endParaRPr sz="2100"/>
          </a:p>
          <a:p>
            <a:pPr marL="457200" lvl="0" indent="-361950" algn="l" rtl="0">
              <a:spcBef>
                <a:spcPts val="0"/>
              </a:spcBef>
              <a:spcAft>
                <a:spcPts val="0"/>
              </a:spcAft>
              <a:buSzPts val="2100"/>
              <a:buChar char="&gt;"/>
            </a:pPr>
            <a:r>
              <a:rPr lang="en" sz="2100"/>
              <a:t>1N should either flow the 1NC case during the 1AC </a:t>
            </a:r>
            <a:r>
              <a:rPr lang="en" sz="2100" u="sng"/>
              <a:t>OR </a:t>
            </a:r>
            <a:r>
              <a:rPr lang="en" sz="2100"/>
              <a:t>the 2N should backflow the 1NC case during the 1NC.</a:t>
            </a:r>
            <a:endParaRPr sz="2100"/>
          </a:p>
          <a:p>
            <a:pPr marL="914400" lvl="1" indent="-361950" algn="l" rtl="0">
              <a:spcBef>
                <a:spcPts val="0"/>
              </a:spcBef>
              <a:spcAft>
                <a:spcPts val="0"/>
              </a:spcAft>
              <a:buSzPts val="2100"/>
              <a:buChar char="-"/>
            </a:pPr>
            <a:r>
              <a:rPr lang="en" sz="2100"/>
              <a:t>Pros/Cons to each?</a:t>
            </a:r>
            <a:endParaRPr sz="2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1NC (Case Example)</a:t>
            </a:r>
            <a:endParaRPr/>
          </a:p>
        </p:txBody>
      </p:sp>
      <p:sp>
        <p:nvSpPr>
          <p:cNvPr id="105" name="Google Shape;105;p22"/>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pic>
        <p:nvPicPr>
          <p:cNvPr id="106" name="Google Shape;106;p22"/>
          <p:cNvPicPr preferRelativeResize="0"/>
          <p:nvPr/>
        </p:nvPicPr>
        <p:blipFill rotWithShape="1">
          <a:blip r:embed="rId3">
            <a:alphaModFix/>
          </a:blip>
          <a:srcRect l="8535" r="52204"/>
          <a:stretch/>
        </p:blipFill>
        <p:spPr>
          <a:xfrm>
            <a:off x="1476750" y="986775"/>
            <a:ext cx="1054824" cy="3582402"/>
          </a:xfrm>
          <a:prstGeom prst="rect">
            <a:avLst/>
          </a:prstGeom>
          <a:noFill/>
          <a:ln>
            <a:noFill/>
          </a:ln>
        </p:spPr>
      </p:pic>
      <p:cxnSp>
        <p:nvCxnSpPr>
          <p:cNvPr id="107" name="Google Shape;107;p22"/>
          <p:cNvCxnSpPr/>
          <p:nvPr/>
        </p:nvCxnSpPr>
        <p:spPr>
          <a:xfrm rot="10800000" flipH="1">
            <a:off x="2728500" y="2898300"/>
            <a:ext cx="687600" cy="9900"/>
          </a:xfrm>
          <a:prstGeom prst="straightConnector1">
            <a:avLst/>
          </a:prstGeom>
          <a:noFill/>
          <a:ln w="9525" cap="flat" cmpd="sng">
            <a:solidFill>
              <a:schemeClr val="dk2"/>
            </a:solidFill>
            <a:prstDash val="solid"/>
            <a:round/>
            <a:headEnd type="none" w="med" len="med"/>
            <a:tailEnd type="none" w="med" len="med"/>
          </a:ln>
        </p:spPr>
      </p:cxnSp>
      <p:sp>
        <p:nvSpPr>
          <p:cNvPr id="108" name="Google Shape;108;p22"/>
          <p:cNvSpPr txBox="1"/>
          <p:nvPr/>
        </p:nvSpPr>
        <p:spPr>
          <a:xfrm>
            <a:off x="3491850" y="2508100"/>
            <a:ext cx="1923000" cy="63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atrick Hand"/>
                <a:ea typeface="Patrick Hand"/>
                <a:cs typeface="Patrick Hand"/>
                <a:sym typeface="Patrick Hand"/>
              </a:rPr>
              <a:t>Flow case straight down in 1NC---sets the order for rest of the case debate</a:t>
            </a:r>
            <a:endParaRPr>
              <a:latin typeface="Patrick Hand"/>
              <a:ea typeface="Patrick Hand"/>
              <a:cs typeface="Patrick Hand"/>
              <a:sym typeface="Patrick Hand"/>
            </a:endParaRPr>
          </a:p>
        </p:txBody>
      </p:sp>
      <p:sp>
        <p:nvSpPr>
          <p:cNvPr id="109" name="Google Shape;109;p22"/>
          <p:cNvSpPr txBox="1"/>
          <p:nvPr/>
        </p:nvSpPr>
        <p:spPr>
          <a:xfrm>
            <a:off x="3491850" y="3220000"/>
            <a:ext cx="1631700" cy="63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atrick Hand"/>
                <a:ea typeface="Patrick Hand"/>
                <a:cs typeface="Patrick Hand"/>
                <a:sym typeface="Patrick Hand"/>
              </a:rPr>
              <a:t>Use shorthand---</a:t>
            </a:r>
            <a:endParaRPr>
              <a:latin typeface="Patrick Hand"/>
              <a:ea typeface="Patrick Hand"/>
              <a:cs typeface="Patrick Hand"/>
              <a:sym typeface="Patrick Hand"/>
            </a:endParaRPr>
          </a:p>
          <a:p>
            <a:pPr marL="0" lvl="0" indent="0" algn="l" rtl="0">
              <a:spcBef>
                <a:spcPts val="0"/>
              </a:spcBef>
              <a:spcAft>
                <a:spcPts val="0"/>
              </a:spcAft>
              <a:buNone/>
            </a:pPr>
            <a:r>
              <a:rPr lang="en">
                <a:latin typeface="Patrick Hand"/>
                <a:ea typeface="Patrick Hand"/>
                <a:cs typeface="Patrick Hand"/>
                <a:sym typeface="Patrick Hand"/>
              </a:rPr>
              <a:t>don’t flow the whole tag but make sure you accurately have the arg</a:t>
            </a:r>
            <a:endParaRPr>
              <a:latin typeface="Patrick Hand"/>
              <a:ea typeface="Patrick Hand"/>
              <a:cs typeface="Patrick Hand"/>
              <a:sym typeface="Patrick Hand"/>
            </a:endParaRPr>
          </a:p>
        </p:txBody>
      </p:sp>
      <p:cxnSp>
        <p:nvCxnSpPr>
          <p:cNvPr id="110" name="Google Shape;110;p22"/>
          <p:cNvCxnSpPr/>
          <p:nvPr/>
        </p:nvCxnSpPr>
        <p:spPr>
          <a:xfrm rot="10800000" flipH="1">
            <a:off x="2728500" y="3532900"/>
            <a:ext cx="687600" cy="9900"/>
          </a:xfrm>
          <a:prstGeom prst="straightConnector1">
            <a:avLst/>
          </a:prstGeom>
          <a:noFill/>
          <a:ln w="9525" cap="flat" cmpd="sng">
            <a:solidFill>
              <a:schemeClr val="dk2"/>
            </a:solidFill>
            <a:prstDash val="solid"/>
            <a:round/>
            <a:headEnd type="none" w="med" len="med"/>
            <a:tailEnd type="none" w="med" len="med"/>
          </a:ln>
        </p:spPr>
      </p:cxnSp>
      <p:cxnSp>
        <p:nvCxnSpPr>
          <p:cNvPr id="111" name="Google Shape;111;p22"/>
          <p:cNvCxnSpPr/>
          <p:nvPr/>
        </p:nvCxnSpPr>
        <p:spPr>
          <a:xfrm rot="10800000" flipH="1">
            <a:off x="2728500" y="1684450"/>
            <a:ext cx="687600" cy="9900"/>
          </a:xfrm>
          <a:prstGeom prst="straightConnector1">
            <a:avLst/>
          </a:prstGeom>
          <a:noFill/>
          <a:ln w="9525" cap="flat" cmpd="sng">
            <a:solidFill>
              <a:schemeClr val="dk2"/>
            </a:solidFill>
            <a:prstDash val="solid"/>
            <a:round/>
            <a:headEnd type="none" w="med" len="med"/>
            <a:tailEnd type="none" w="med" len="med"/>
          </a:ln>
        </p:spPr>
      </p:cxnSp>
      <p:sp>
        <p:nvSpPr>
          <p:cNvPr id="112" name="Google Shape;112;p22"/>
          <p:cNvSpPr txBox="1"/>
          <p:nvPr/>
        </p:nvSpPr>
        <p:spPr>
          <a:xfrm>
            <a:off x="3491850" y="1371550"/>
            <a:ext cx="1923000" cy="63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atrick Hand"/>
                <a:ea typeface="Patrick Hand"/>
                <a:cs typeface="Patrick Hand"/>
                <a:sym typeface="Patrick Hand"/>
              </a:rPr>
              <a:t>Analytic not caught entirely (often happens when they are first thing after transition)---ask about it in CX for clarity</a:t>
            </a:r>
            <a:endParaRPr>
              <a:latin typeface="Patrick Hand"/>
              <a:ea typeface="Patrick Hand"/>
              <a:cs typeface="Patrick Hand"/>
              <a:sym typeface="Patrick Hand"/>
            </a:endParaRPr>
          </a:p>
        </p:txBody>
      </p:sp>
      <p:sp>
        <p:nvSpPr>
          <p:cNvPr id="113" name="Google Shape;113;p22"/>
          <p:cNvSpPr txBox="1"/>
          <p:nvPr/>
        </p:nvSpPr>
        <p:spPr>
          <a:xfrm>
            <a:off x="5784025" y="2272500"/>
            <a:ext cx="1923000" cy="63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latin typeface="Patrick Hand"/>
                <a:ea typeface="Patrick Hand"/>
                <a:cs typeface="Patrick Hand"/>
                <a:sym typeface="Patrick Hand"/>
              </a:rPr>
              <a:t>LEAVE SPACE BETWEEN ARGS FOR THE 2AC</a:t>
            </a:r>
            <a:endParaRPr>
              <a:solidFill>
                <a:srgbClr val="FF0000"/>
              </a:solidFill>
              <a:latin typeface="Patrick Hand"/>
              <a:ea typeface="Patrick Hand"/>
              <a:cs typeface="Patrick Hand"/>
              <a:sym typeface="Patrick Han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1NC (Off-Case Example)</a:t>
            </a:r>
            <a:endParaRPr/>
          </a:p>
        </p:txBody>
      </p:sp>
      <p:sp>
        <p:nvSpPr>
          <p:cNvPr id="119" name="Google Shape;119;p23"/>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pic>
        <p:nvPicPr>
          <p:cNvPr id="120" name="Google Shape;120;p23"/>
          <p:cNvPicPr preferRelativeResize="0"/>
          <p:nvPr/>
        </p:nvPicPr>
        <p:blipFill rotWithShape="1">
          <a:blip r:embed="rId3">
            <a:alphaModFix/>
          </a:blip>
          <a:srcRect r="76134" b="7244"/>
          <a:stretch/>
        </p:blipFill>
        <p:spPr>
          <a:xfrm>
            <a:off x="1749700" y="1256300"/>
            <a:ext cx="641224" cy="3322922"/>
          </a:xfrm>
          <a:prstGeom prst="rect">
            <a:avLst/>
          </a:prstGeom>
          <a:noFill/>
          <a:ln>
            <a:noFill/>
          </a:ln>
        </p:spPr>
      </p:pic>
      <p:cxnSp>
        <p:nvCxnSpPr>
          <p:cNvPr id="121" name="Google Shape;121;p23"/>
          <p:cNvCxnSpPr/>
          <p:nvPr/>
        </p:nvCxnSpPr>
        <p:spPr>
          <a:xfrm rot="10800000" flipH="1">
            <a:off x="2607950" y="1923850"/>
            <a:ext cx="687600" cy="9900"/>
          </a:xfrm>
          <a:prstGeom prst="straightConnector1">
            <a:avLst/>
          </a:prstGeom>
          <a:noFill/>
          <a:ln w="9525" cap="flat" cmpd="sng">
            <a:solidFill>
              <a:schemeClr val="dk2"/>
            </a:solidFill>
            <a:prstDash val="solid"/>
            <a:round/>
            <a:headEnd type="none" w="med" len="med"/>
            <a:tailEnd type="none" w="med" len="med"/>
          </a:ln>
        </p:spPr>
      </p:cxnSp>
      <p:sp>
        <p:nvSpPr>
          <p:cNvPr id="122" name="Google Shape;122;p23"/>
          <p:cNvSpPr txBox="1"/>
          <p:nvPr/>
        </p:nvSpPr>
        <p:spPr>
          <a:xfrm>
            <a:off x="3451650" y="1610950"/>
            <a:ext cx="1394700" cy="63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atrick Hand"/>
                <a:ea typeface="Patrick Hand"/>
                <a:cs typeface="Patrick Hand"/>
                <a:sym typeface="Patrick Hand"/>
              </a:rPr>
              <a:t>Leave space at the top for overviews</a:t>
            </a:r>
            <a:endParaRPr>
              <a:latin typeface="Patrick Hand"/>
              <a:ea typeface="Patrick Hand"/>
              <a:cs typeface="Patrick Hand"/>
              <a:sym typeface="Patrick Hand"/>
            </a:endParaRPr>
          </a:p>
        </p:txBody>
      </p:sp>
      <p:cxnSp>
        <p:nvCxnSpPr>
          <p:cNvPr id="123" name="Google Shape;123;p23"/>
          <p:cNvCxnSpPr/>
          <p:nvPr/>
        </p:nvCxnSpPr>
        <p:spPr>
          <a:xfrm rot="10800000" flipH="1">
            <a:off x="2607950" y="2508225"/>
            <a:ext cx="687600" cy="9900"/>
          </a:xfrm>
          <a:prstGeom prst="straightConnector1">
            <a:avLst/>
          </a:prstGeom>
          <a:noFill/>
          <a:ln w="9525" cap="flat" cmpd="sng">
            <a:solidFill>
              <a:schemeClr val="dk2"/>
            </a:solidFill>
            <a:prstDash val="solid"/>
            <a:round/>
            <a:headEnd type="none" w="med" len="med"/>
            <a:tailEnd type="none" w="med" len="med"/>
          </a:ln>
        </p:spPr>
      </p:cxnSp>
      <p:sp>
        <p:nvSpPr>
          <p:cNvPr id="124" name="Google Shape;124;p23"/>
          <p:cNvSpPr txBox="1"/>
          <p:nvPr/>
        </p:nvSpPr>
        <p:spPr>
          <a:xfrm>
            <a:off x="3451650" y="2246650"/>
            <a:ext cx="1394700" cy="44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atrick Hand"/>
                <a:ea typeface="Patrick Hand"/>
                <a:cs typeface="Patrick Hand"/>
                <a:sym typeface="Patrick Hand"/>
              </a:rPr>
              <a:t>Label your flow</a:t>
            </a:r>
            <a:endParaRPr>
              <a:latin typeface="Patrick Hand"/>
              <a:ea typeface="Patrick Hand"/>
              <a:cs typeface="Patrick Hand"/>
              <a:sym typeface="Patrick Hand"/>
            </a:endParaRPr>
          </a:p>
        </p:txBody>
      </p:sp>
      <p:cxnSp>
        <p:nvCxnSpPr>
          <p:cNvPr id="125" name="Google Shape;125;p23"/>
          <p:cNvCxnSpPr/>
          <p:nvPr/>
        </p:nvCxnSpPr>
        <p:spPr>
          <a:xfrm rot="10800000" flipH="1">
            <a:off x="2607950" y="2821375"/>
            <a:ext cx="687600" cy="9900"/>
          </a:xfrm>
          <a:prstGeom prst="straightConnector1">
            <a:avLst/>
          </a:prstGeom>
          <a:noFill/>
          <a:ln w="9525" cap="flat" cmpd="sng">
            <a:solidFill>
              <a:schemeClr val="dk2"/>
            </a:solidFill>
            <a:prstDash val="solid"/>
            <a:round/>
            <a:headEnd type="none" w="med" len="med"/>
            <a:tailEnd type="none" w="med" len="med"/>
          </a:ln>
        </p:spPr>
      </p:cxnSp>
      <p:sp>
        <p:nvSpPr>
          <p:cNvPr id="126" name="Google Shape;126;p23"/>
          <p:cNvSpPr txBox="1"/>
          <p:nvPr/>
        </p:nvSpPr>
        <p:spPr>
          <a:xfrm>
            <a:off x="3451650" y="2601300"/>
            <a:ext cx="1394700" cy="44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atrick Hand"/>
                <a:ea typeface="Patrick Hand"/>
                <a:cs typeface="Patrick Hand"/>
                <a:sym typeface="Patrick Hand"/>
              </a:rPr>
              <a:t>Don’t bother with citations</a:t>
            </a:r>
            <a:endParaRPr>
              <a:latin typeface="Patrick Hand"/>
              <a:ea typeface="Patrick Hand"/>
              <a:cs typeface="Patrick Hand"/>
              <a:sym typeface="Patrick Ha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4"/>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2AC (General)</a:t>
            </a:r>
            <a:endParaRPr/>
          </a:p>
        </p:txBody>
      </p:sp>
      <p:sp>
        <p:nvSpPr>
          <p:cNvPr id="132" name="Google Shape;132;p24"/>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sp>
        <p:nvSpPr>
          <p:cNvPr id="133" name="Google Shape;133;p24"/>
          <p:cNvSpPr txBox="1">
            <a:spLocks noGrp="1"/>
          </p:cNvSpPr>
          <p:nvPr>
            <p:ph type="body" idx="1"/>
          </p:nvPr>
        </p:nvSpPr>
        <p:spPr>
          <a:xfrm>
            <a:off x="1628275" y="1428825"/>
            <a:ext cx="5887500" cy="2908800"/>
          </a:xfrm>
          <a:prstGeom prst="rect">
            <a:avLst/>
          </a:prstGeom>
        </p:spPr>
        <p:txBody>
          <a:bodyPr spcFirstLastPara="1" wrap="square" lIns="0" tIns="0" rIns="0" bIns="0" anchor="t" anchorCtr="0">
            <a:noAutofit/>
          </a:bodyPr>
          <a:lstStyle/>
          <a:p>
            <a:pPr marL="457200" lvl="0" indent="-361950" algn="l" rtl="0">
              <a:spcBef>
                <a:spcPts val="600"/>
              </a:spcBef>
              <a:spcAft>
                <a:spcPts val="0"/>
              </a:spcAft>
              <a:buSzPts val="2100"/>
              <a:buChar char="&gt;"/>
            </a:pPr>
            <a:r>
              <a:rPr lang="en" sz="2100"/>
              <a:t>Flow it all! </a:t>
            </a:r>
            <a:endParaRPr sz="2100"/>
          </a:p>
          <a:p>
            <a:pPr marL="914400" lvl="1" indent="-361950" algn="l" rtl="0">
              <a:spcBef>
                <a:spcPts val="0"/>
              </a:spcBef>
              <a:spcAft>
                <a:spcPts val="0"/>
              </a:spcAft>
              <a:buSzPts val="2100"/>
              <a:buChar char="-"/>
            </a:pPr>
            <a:r>
              <a:rPr lang="en" sz="2100"/>
              <a:t>Order set for everything by this point</a:t>
            </a:r>
            <a:endParaRPr sz="2100"/>
          </a:p>
          <a:p>
            <a:pPr marL="914400" lvl="1" indent="-361950" algn="l" rtl="0">
              <a:spcBef>
                <a:spcPts val="0"/>
              </a:spcBef>
              <a:spcAft>
                <a:spcPts val="0"/>
              </a:spcAft>
              <a:buSzPts val="2100"/>
              <a:buChar char="-"/>
            </a:pPr>
            <a:r>
              <a:rPr lang="en" sz="2100"/>
              <a:t>2AC sets off-case order</a:t>
            </a:r>
            <a:endParaRPr sz="2100"/>
          </a:p>
          <a:p>
            <a:pPr marL="1371600" lvl="2" indent="-361950" algn="l" rtl="0">
              <a:spcBef>
                <a:spcPts val="0"/>
              </a:spcBef>
              <a:spcAft>
                <a:spcPts val="0"/>
              </a:spcAft>
              <a:buSzPts val="2100"/>
              <a:buChar char="-"/>
            </a:pPr>
            <a:r>
              <a:rPr lang="en" sz="2100"/>
              <a:t>Anchor Speech</a:t>
            </a:r>
            <a:endParaRPr sz="2100"/>
          </a:p>
          <a:p>
            <a:pPr marL="914400" lvl="1" indent="-361950" algn="l" rtl="0">
              <a:spcBef>
                <a:spcPts val="0"/>
              </a:spcBef>
              <a:spcAft>
                <a:spcPts val="0"/>
              </a:spcAft>
              <a:buSzPts val="2100"/>
              <a:buChar char="-"/>
            </a:pPr>
            <a:r>
              <a:rPr lang="en" sz="2100"/>
              <a:t>2AC follows 1NC case order</a:t>
            </a:r>
            <a:endParaRPr sz="2100"/>
          </a:p>
          <a:p>
            <a:pPr marL="457200" lvl="0" indent="-361950" algn="l" rtl="0">
              <a:spcBef>
                <a:spcPts val="0"/>
              </a:spcBef>
              <a:spcAft>
                <a:spcPts val="0"/>
              </a:spcAft>
              <a:buSzPts val="2100"/>
              <a:buChar char="&gt;"/>
            </a:pPr>
            <a:r>
              <a:rPr lang="en" sz="2100"/>
              <a:t>STAR arguments that are possible 2ARs</a:t>
            </a:r>
            <a:endParaRPr sz="2100"/>
          </a:p>
          <a:p>
            <a:pPr marL="914400" lvl="1" indent="-361950" algn="l" rtl="0">
              <a:spcBef>
                <a:spcPts val="0"/>
              </a:spcBef>
              <a:spcAft>
                <a:spcPts val="0"/>
              </a:spcAft>
              <a:buSzPts val="2100"/>
              <a:buChar char="-"/>
            </a:pPr>
            <a:r>
              <a:rPr lang="en" sz="2100"/>
              <a:t>2AC should tell 1A what to begin prepping for 1AR</a:t>
            </a:r>
            <a:endParaRPr sz="2100"/>
          </a:p>
          <a:p>
            <a:pPr marL="914400" lvl="1" indent="-361950" algn="l" rtl="0">
              <a:spcBef>
                <a:spcPts val="0"/>
              </a:spcBef>
              <a:spcAft>
                <a:spcPts val="0"/>
              </a:spcAft>
              <a:buSzPts val="2100"/>
              <a:buChar char="-"/>
            </a:pPr>
            <a:r>
              <a:rPr lang="en" sz="2100"/>
              <a:t>Neg should focus on these arguments in the block</a:t>
            </a:r>
            <a:endParaRPr sz="2100"/>
          </a:p>
          <a:p>
            <a:pPr marL="457200" lvl="0" indent="-361950" algn="l" rtl="0">
              <a:spcBef>
                <a:spcPts val="0"/>
              </a:spcBef>
              <a:spcAft>
                <a:spcPts val="0"/>
              </a:spcAft>
              <a:buSzPts val="2100"/>
              <a:buChar char="&gt;"/>
            </a:pPr>
            <a:r>
              <a:rPr lang="en" sz="2100"/>
              <a:t>!!!1A should backflow the 2AC off-case for the 2A!!!</a:t>
            </a:r>
            <a:endParaRPr sz="2100"/>
          </a:p>
        </p:txBody>
      </p:sp>
    </p:spTree>
  </p:cSld>
  <p:clrMapOvr>
    <a:masterClrMapping/>
  </p:clrMapOvr>
</p:sld>
</file>

<file path=ppt/theme/theme1.xml><?xml version="1.0" encoding="utf-8"?>
<a:theme xmlns:a="http://schemas.openxmlformats.org/drawingml/2006/main" name="Talbot template">
  <a:themeElements>
    <a:clrScheme name="Custom 347">
      <a:dk1>
        <a:srgbClr val="393B44"/>
      </a:dk1>
      <a:lt1>
        <a:srgbClr val="FFFFFF"/>
      </a:lt1>
      <a:dk2>
        <a:srgbClr val="98ADBE"/>
      </a:dk2>
      <a:lt2>
        <a:srgbClr val="F5F5F5"/>
      </a:lt2>
      <a:accent1>
        <a:srgbClr val="2768CF"/>
      </a:accent1>
      <a:accent2>
        <a:srgbClr val="39B5D8"/>
      </a:accent2>
      <a:accent3>
        <a:srgbClr val="F16A39"/>
      </a:accent3>
      <a:accent4>
        <a:srgbClr val="DA2323"/>
      </a:accent4>
      <a:accent5>
        <a:srgbClr val="FFE599"/>
      </a:accent5>
      <a:accent6>
        <a:srgbClr val="FFD966"/>
      </a:accent6>
      <a:hlink>
        <a:srgbClr val="0B8FB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1304</Words>
  <Application>Microsoft Office PowerPoint</Application>
  <PresentationFormat>On-screen Show (16:9)</PresentationFormat>
  <Paragraphs>163</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Patrick Hand SC</vt:lpstr>
      <vt:lpstr>Arial</vt:lpstr>
      <vt:lpstr>Patrick Hand</vt:lpstr>
      <vt:lpstr>Times New Roman</vt:lpstr>
      <vt:lpstr>Talbot template</vt:lpstr>
      <vt:lpstr>Flowing Like a Pro GMU Debate</vt:lpstr>
      <vt:lpstr>Content to Cover</vt:lpstr>
      <vt:lpstr>PowerPoint Presentation</vt:lpstr>
      <vt:lpstr>1AC (General)</vt:lpstr>
      <vt:lpstr>1AC (Example)</vt:lpstr>
      <vt:lpstr>1NC (General)</vt:lpstr>
      <vt:lpstr>1NC (Case Example)</vt:lpstr>
      <vt:lpstr>1NC (Off-Case Example)</vt:lpstr>
      <vt:lpstr>2AC (General)</vt:lpstr>
      <vt:lpstr>2AC (Example Case)</vt:lpstr>
      <vt:lpstr>2AC (Example Off-Case)</vt:lpstr>
      <vt:lpstr>The Block (General)</vt:lpstr>
      <vt:lpstr>The Block (DA)</vt:lpstr>
      <vt:lpstr>The Block (DA)</vt:lpstr>
      <vt:lpstr>The Block (CP)</vt:lpstr>
      <vt:lpstr>The Block (T)</vt:lpstr>
      <vt:lpstr>1AR (General)</vt:lpstr>
      <vt:lpstr>1AR (Flow)</vt:lpstr>
      <vt:lpstr>2NR</vt:lpstr>
      <vt:lpstr>Flowing the 2NR as a 2Ar</vt:lpstr>
      <vt:lpstr>PowerPoint Presentation</vt:lpstr>
      <vt:lpstr>Flowing critique tags</vt:lpstr>
      <vt:lpstr>Flowing critique tags</vt:lpstr>
      <vt:lpstr>Flowing critique tags</vt:lpstr>
      <vt:lpstr>PowerPoint Presentation</vt:lpstr>
      <vt:lpstr>Tips and tricks</vt:lpstr>
      <vt:lpstr>PowerPoint Presentation</vt:lpstr>
      <vt:lpstr>PowerPoint Presentation</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Flowing Like a Pro GMU Debate</dc:title>
  <cp:lastModifiedBy>Jackie Poapst</cp:lastModifiedBy>
  <cp:revision>1</cp:revision>
  <dcterms:modified xsi:type="dcterms:W3CDTF">2023-07-24T20:09:55Z</dcterms:modified>
</cp:coreProperties>
</file>